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0" r:id="rId4"/>
    <p:sldId id="28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9" r:id="rId15"/>
    <p:sldId id="286" r:id="rId16"/>
    <p:sldId id="290" r:id="rId17"/>
    <p:sldId id="287" r:id="rId18"/>
    <p:sldId id="295" r:id="rId19"/>
    <p:sldId id="270" r:id="rId20"/>
    <p:sldId id="283" r:id="rId21"/>
    <p:sldId id="291" r:id="rId22"/>
    <p:sldId id="292" r:id="rId23"/>
    <p:sldId id="271" r:id="rId24"/>
    <p:sldId id="294" r:id="rId25"/>
    <p:sldId id="293" r:id="rId26"/>
    <p:sldId id="272" r:id="rId27"/>
    <p:sldId id="273" r:id="rId28"/>
    <p:sldId id="274" r:id="rId29"/>
    <p:sldId id="275" r:id="rId30"/>
    <p:sldId id="277" r:id="rId31"/>
    <p:sldId id="279" r:id="rId32"/>
    <p:sldId id="280" r:id="rId33"/>
    <p:sldId id="28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66" y="-5"/>
      </p:cViewPr>
      <p:guideLst>
        <p:guide orient="horz" pos="42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2B9F4-B47E-4594-9BF0-6F9F0F7761E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74F1F-10DD-4D14-9BFE-1AC72D01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0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74F1F-10DD-4D14-9BFE-1AC72D0111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6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74F1F-10DD-4D14-9BFE-1AC72D0111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2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6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5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4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5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5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6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7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7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1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3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2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8495-F407-46AD-AE1F-11F3A0AA14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5A313-2600-402D-9B37-8306DEF2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3185"/>
            <a:ext cx="9144000" cy="113833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психологии управления в ХХI веке: основные особенности и тенденции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135" y="2015412"/>
            <a:ext cx="5414865" cy="391885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1.Изменение парадигмы управления.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2.Особенности и тенденции изменения психологии управления.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3.Основные мировые управленческие культуры.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4.Тенденции развития управленческой мысли.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b="1" dirty="0" smtClean="0"/>
              <a:t> Тенденции развития управленческой мысли.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12776"/>
            <a:ext cx="5837499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290" y="471948"/>
            <a:ext cx="11552904" cy="634160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Для 70–80 гг. </a:t>
            </a:r>
            <a:r>
              <a:rPr lang="ru-RU" b="1" dirty="0" smtClean="0"/>
              <a:t>ХХ </a:t>
            </a:r>
            <a:r>
              <a:rPr lang="ru-RU" b="1" dirty="0"/>
              <a:t>века характерным являлось утверждение </a:t>
            </a:r>
            <a:r>
              <a:rPr lang="ru-RU" b="1" dirty="0" smtClean="0"/>
              <a:t>гуманистического </a:t>
            </a:r>
            <a:r>
              <a:rPr lang="ru-RU" b="1" dirty="0"/>
              <a:t>подхода к управлению </a:t>
            </a:r>
            <a:r>
              <a:rPr lang="ru-RU" b="1" dirty="0" smtClean="0"/>
              <a:t>людьми:</a:t>
            </a:r>
            <a:endParaRPr lang="ru-RU" b="1" dirty="0"/>
          </a:p>
          <a:p>
            <a:r>
              <a:rPr lang="ru-RU" b="1" dirty="0" smtClean="0"/>
              <a:t>обогащение </a:t>
            </a:r>
            <a:r>
              <a:rPr lang="ru-RU" b="1" dirty="0"/>
              <a:t>труда, планирование и развитие карьеры, внутриорганизационные коммуникации, привлечение рабочих к управлению. </a:t>
            </a:r>
            <a:endParaRPr lang="ru-RU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этом перед организациями вставали новые задачи: </a:t>
            </a:r>
            <a:endParaRPr lang="ru-RU" b="1" dirty="0" smtClean="0"/>
          </a:p>
          <a:p>
            <a:r>
              <a:rPr lang="ru-RU" b="1" dirty="0" smtClean="0"/>
              <a:t>привести </a:t>
            </a:r>
            <a:r>
              <a:rPr lang="ru-RU" b="1" dirty="0"/>
              <a:t>уровень квалификации работников в соответствие с жесткими требованиями современной </a:t>
            </a:r>
            <a:r>
              <a:rPr lang="ru-RU" b="1" dirty="0" smtClean="0"/>
              <a:t>экономики </a:t>
            </a:r>
            <a:r>
              <a:rPr lang="ru-RU" b="1" dirty="0"/>
              <a:t>(где, как известно, базовые навыки устаревают каждые пять лет</a:t>
            </a:r>
            <a:r>
              <a:rPr lang="ru-RU" b="1" dirty="0" smtClean="0"/>
              <a:t>),</a:t>
            </a:r>
          </a:p>
          <a:p>
            <a:r>
              <a:rPr lang="ru-RU" b="1" dirty="0" smtClean="0"/>
              <a:t> </a:t>
            </a:r>
            <a:r>
              <a:rPr lang="ru-RU" b="1" dirty="0"/>
              <a:t>обеспечить гарантии занятости, внедрить гибкие формы вознаграждения и др. </a:t>
            </a:r>
            <a:endParaRPr lang="ru-RU" b="1" dirty="0" smtClean="0"/>
          </a:p>
          <a:p>
            <a:r>
              <a:rPr lang="ru-RU" b="1" dirty="0" smtClean="0"/>
              <a:t>Основу </a:t>
            </a:r>
            <a:r>
              <a:rPr lang="ru-RU" b="1" dirty="0"/>
              <a:t>концепции управления </a:t>
            </a:r>
            <a:r>
              <a:rPr lang="ru-RU" b="1" dirty="0" smtClean="0"/>
              <a:t>в </a:t>
            </a:r>
            <a:r>
              <a:rPr lang="ru-RU" b="1" dirty="0"/>
              <a:t>настоящее время составляют </a:t>
            </a:r>
            <a:r>
              <a:rPr lang="ru-RU" b="1" dirty="0" smtClean="0"/>
              <a:t>возрастающая </a:t>
            </a:r>
            <a:r>
              <a:rPr lang="ru-RU" b="1" dirty="0"/>
              <a:t>роль личности работника, знание его мотивационных установок, умение их формировать и направлять в соответствии со стратегическими задачами </a:t>
            </a:r>
            <a:r>
              <a:rPr lang="ru-RU" b="1" dirty="0" smtClean="0"/>
              <a:t>организации.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63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47" y="157316"/>
            <a:ext cx="11680723" cy="6656233"/>
          </a:xfrm>
        </p:spPr>
        <p:txBody>
          <a:bodyPr>
            <a:normAutofit/>
          </a:bodyPr>
          <a:lstStyle/>
          <a:p>
            <a:r>
              <a:rPr lang="ru-RU" b="1" dirty="0"/>
              <a:t>На современном этапе развития экономики большинство стран мира проблемы работы с персоналом относят к числу важнейших. </a:t>
            </a:r>
            <a:endParaRPr lang="ru-RU" b="1" dirty="0" smtClean="0"/>
          </a:p>
          <a:p>
            <a:r>
              <a:rPr lang="ru-RU" b="1" dirty="0" smtClean="0"/>
              <a:t>Наиболее </a:t>
            </a:r>
            <a:r>
              <a:rPr lang="ru-RU" b="1" dirty="0"/>
              <a:t>актуальными из них </a:t>
            </a:r>
            <a:r>
              <a:rPr lang="ru-RU" b="1" dirty="0" smtClean="0"/>
              <a:t>являются -</a:t>
            </a:r>
          </a:p>
          <a:p>
            <a:pPr>
              <a:buFontTx/>
              <a:buChar char="-"/>
            </a:pPr>
            <a:r>
              <a:rPr lang="ru-RU" b="1" dirty="0" smtClean="0"/>
              <a:t>формирование </a:t>
            </a:r>
            <a:r>
              <a:rPr lang="ru-RU" b="1" dirty="0"/>
              <a:t>методов и процедур отбора кадров,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научный </a:t>
            </a:r>
            <a:r>
              <a:rPr lang="ru-RU" b="1" dirty="0"/>
              <a:t>подход к анализу </a:t>
            </a:r>
            <a:r>
              <a:rPr lang="ru-RU" b="1" dirty="0" smtClean="0"/>
              <a:t>потребностей </a:t>
            </a:r>
            <a:r>
              <a:rPr lang="ru-RU" b="1" dirty="0"/>
              <a:t>в управленческом персонале,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замещение </a:t>
            </a:r>
            <a:r>
              <a:rPr lang="ru-RU" b="1" dirty="0"/>
              <a:t>и выдвижение молодых и </a:t>
            </a:r>
            <a:r>
              <a:rPr lang="ru-RU" b="1" dirty="0" smtClean="0"/>
              <a:t>способных </a:t>
            </a:r>
            <a:r>
              <a:rPr lang="ru-RU" b="1" dirty="0"/>
              <a:t>работников,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обоснованность </a:t>
            </a:r>
            <a:r>
              <a:rPr lang="ru-RU" b="1" dirty="0"/>
              <a:t>и объективность кадровых решений. </a:t>
            </a:r>
            <a:endParaRPr lang="ru-RU" b="1" dirty="0" smtClean="0"/>
          </a:p>
          <a:p>
            <a:r>
              <a:rPr lang="ru-RU" b="1" dirty="0" smtClean="0"/>
              <a:t>Все </a:t>
            </a:r>
            <a:r>
              <a:rPr lang="ru-RU" b="1" dirty="0"/>
              <a:t>это ведет к ускорению процесса конвергенции различных управленческих культур и становлению принципиально новой управленческой культуры.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настоящее время управленцы различных стран мира взаимно обогащают друг друга идеями, </a:t>
            </a:r>
            <a:r>
              <a:rPr lang="ru-RU" b="1" dirty="0" smtClean="0"/>
              <a:t>наиболее </a:t>
            </a:r>
            <a:r>
              <a:rPr lang="ru-RU" b="1" dirty="0"/>
              <a:t>продуктивными методами руководства, современными организационно-техническими формами и средствами управления.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18444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87" y="-1"/>
            <a:ext cx="11503742" cy="669576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sz="3000" b="1" dirty="0"/>
              <a:t>ходе этого </a:t>
            </a:r>
            <a:r>
              <a:rPr lang="ru-RU" sz="3000" b="1" dirty="0" smtClean="0"/>
              <a:t>процесса </a:t>
            </a:r>
            <a:r>
              <a:rPr lang="ru-RU" sz="3000" b="1" dirty="0"/>
              <a:t>важно избежать </a:t>
            </a:r>
            <a:r>
              <a:rPr lang="ru-RU" sz="3000" b="1" u="sng" dirty="0"/>
              <a:t>двух </a:t>
            </a:r>
            <a:r>
              <a:rPr lang="ru-RU" sz="3000" b="1" u="sng" dirty="0" smtClean="0"/>
              <a:t>крайностей.</a:t>
            </a:r>
          </a:p>
          <a:p>
            <a:r>
              <a:rPr lang="ru-RU" sz="3000" b="1" dirty="0" smtClean="0"/>
              <a:t>Во-первых</a:t>
            </a:r>
            <a:r>
              <a:rPr lang="ru-RU" sz="3000" b="1" dirty="0"/>
              <a:t>, замыкания в рамках собственных национально-этнических </a:t>
            </a:r>
            <a:r>
              <a:rPr lang="ru-RU" sz="3000" b="1" dirty="0" smtClean="0"/>
              <a:t>подходов, своего </a:t>
            </a:r>
            <a:r>
              <a:rPr lang="ru-RU" sz="3000" b="1" dirty="0" smtClean="0"/>
              <a:t>менталитета</a:t>
            </a:r>
            <a:r>
              <a:rPr lang="ru-RU" sz="3000" b="1" dirty="0"/>
              <a:t>, а также обожествления и преклонения перед прежней советской </a:t>
            </a:r>
            <a:r>
              <a:rPr lang="ru-RU" sz="3000" b="1" dirty="0" smtClean="0"/>
              <a:t>управленческой </a:t>
            </a:r>
            <a:r>
              <a:rPr lang="ru-RU" sz="3000" b="1" dirty="0"/>
              <a:t>культурой. </a:t>
            </a:r>
            <a:endParaRPr lang="ru-RU" sz="3000" b="1" dirty="0" smtClean="0"/>
          </a:p>
          <a:p>
            <a:r>
              <a:rPr lang="ru-RU" sz="3000" b="1" dirty="0" smtClean="0"/>
              <a:t>Во-вторых</a:t>
            </a:r>
            <a:r>
              <a:rPr lang="ru-RU" sz="3000" b="1" dirty="0"/>
              <a:t>, ориентации исключительно на зарубежный </a:t>
            </a:r>
            <a:r>
              <a:rPr lang="ru-RU" sz="3000" b="1" dirty="0" smtClean="0"/>
              <a:t>управленческий </a:t>
            </a:r>
            <a:r>
              <a:rPr lang="ru-RU" sz="3000" b="1" dirty="0"/>
              <a:t>опыт, который превозносится как кладезь мудрости на все различные случаи </a:t>
            </a:r>
            <a:r>
              <a:rPr lang="ru-RU" sz="3000" b="1" dirty="0" smtClean="0"/>
              <a:t>жизни</a:t>
            </a:r>
            <a:r>
              <a:rPr lang="ru-RU" sz="3000" b="1" dirty="0"/>
              <a:t>. Жизнь показывает бесперспективность слепого переноса и приспособления </a:t>
            </a:r>
            <a:r>
              <a:rPr lang="ru-RU" sz="3000" b="1" dirty="0" smtClean="0"/>
              <a:t>управленческих </a:t>
            </a:r>
            <a:r>
              <a:rPr lang="ru-RU" sz="3000" b="1" dirty="0"/>
              <a:t>рецептов, годных для одной страны, для одной ситуации, к потребностям и нуждам другой страны, другой ситуации. </a:t>
            </a:r>
            <a:endParaRPr lang="ru-RU" sz="3000" b="1" dirty="0" smtClean="0"/>
          </a:p>
          <a:p>
            <a:r>
              <a:rPr lang="ru-RU" sz="3000" b="1" dirty="0" smtClean="0"/>
              <a:t>Важно </a:t>
            </a:r>
            <a:r>
              <a:rPr lang="ru-RU" sz="3000" b="1" dirty="0"/>
              <a:t>помнить, что у каждого народа — свои </a:t>
            </a:r>
            <a:r>
              <a:rPr lang="ru-RU" sz="3000" b="1" dirty="0" err="1"/>
              <a:t>сверхценности</a:t>
            </a:r>
            <a:r>
              <a:rPr lang="ru-RU" sz="3000" b="1" dirty="0"/>
              <a:t>. </a:t>
            </a:r>
            <a:endParaRPr lang="ru-RU" sz="3000" b="1" dirty="0" smtClean="0"/>
          </a:p>
          <a:p>
            <a:r>
              <a:rPr lang="ru-RU" sz="3000" b="1" dirty="0" smtClean="0"/>
              <a:t>У </a:t>
            </a:r>
            <a:r>
              <a:rPr lang="ru-RU" sz="3000" b="1" dirty="0"/>
              <a:t>американцев </a:t>
            </a:r>
            <a:r>
              <a:rPr lang="ru-RU" sz="3000" b="1" dirty="0" smtClean="0"/>
              <a:t>- это </a:t>
            </a:r>
            <a:r>
              <a:rPr lang="ru-RU" sz="3000" b="1" dirty="0" smtClean="0"/>
              <a:t>преуспевание, </a:t>
            </a:r>
            <a:r>
              <a:rPr lang="ru-RU" sz="3000" b="1" dirty="0"/>
              <a:t>у европейцев — прочность, устойчивость жизни, у японцев — верность традициям, «японскому духу». </a:t>
            </a:r>
            <a:endParaRPr lang="ru-RU" sz="3000" b="1" dirty="0" smtClean="0"/>
          </a:p>
          <a:p>
            <a:r>
              <a:rPr lang="ru-RU" sz="3000" b="1" dirty="0" smtClean="0"/>
              <a:t> </a:t>
            </a:r>
            <a:r>
              <a:rPr lang="ru-RU" sz="3000" b="1" dirty="0"/>
              <a:t>Таким образом, создавшаяся в нашей стране ситуация, изменения </a:t>
            </a:r>
            <a:r>
              <a:rPr lang="ru-RU" sz="3000" b="1" dirty="0" smtClean="0"/>
              <a:t>экономической </a:t>
            </a:r>
            <a:r>
              <a:rPr lang="ru-RU" sz="3000" b="1" dirty="0"/>
              <a:t>и политической систем предоставляют как новые возможности, так и серьезные угрозы для каждой личности, устойчивости ее </a:t>
            </a:r>
            <a:r>
              <a:rPr lang="ru-RU" sz="3000" b="1" dirty="0" smtClean="0"/>
              <a:t>существования</a:t>
            </a:r>
            <a:r>
              <a:rPr lang="ru-RU" sz="3000" b="1" dirty="0"/>
              <a:t>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48652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52272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основных управленческих культур: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американская, японская, европейская, китайская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любой культуры лежит национальный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менталитет, кросс-культурные особенности, особенности вероисповедания.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– совокупность интеллектуальных, социально-психологических, организационно-технических условий, ценностей и традиций, а также профессионального, образовательного и нравственного облика руководителей.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американской управленческой культуры - жесткий рационализм, основанный на доминировании идеологии жесткого индивидуализма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американской управленческой культуры: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производит - не управляет, кто управляет, не производит. Управлять - это делать что-либо руками других».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157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886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5148" y="121920"/>
            <a:ext cx="6353492" cy="673608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сегодня создана самая разветвленная инфраструктура подготовки управленцев,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рассматривается  как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вид деятельности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сам менеджер –это профессионал, обладающий специальным образованием (в дополнение к инженерному, юридическому, экономическому и др.). </a:t>
            </a:r>
            <a:r>
              <a:rPr lang="ru-RU" altLang="ru-RU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менеджера относится к наиболее престижным и высоко </a:t>
            </a:r>
            <a:r>
              <a:rPr lang="ru-RU" altLang="ru-RU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оплачиваемым. </a:t>
            </a:r>
            <a:endParaRPr lang="ru-RU" altLang="ru-RU" b="1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США подготовкой профессиональных менеджеров </a:t>
            </a:r>
            <a:r>
              <a:rPr lang="ru-RU" altLang="ru-RU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около 1500 высших учебных </a:t>
            </a:r>
            <a:r>
              <a:rPr lang="ru-RU" altLang="ru-RU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389"/>
            <a:ext cx="5382228" cy="57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1480"/>
            <a:ext cx="10515600" cy="644652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 характерные черты американской управленческой культуры: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- специализированный вид профессиональной деятельности;</a:t>
            </a:r>
          </a:p>
          <a:p>
            <a:pPr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заниматься специально подготовленные люди - менеджеры;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рационализм, индивидуализм, прагматизм, опора на собственные силы;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характеристики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выражением протестантской этики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-наиболее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благоприятной для развития рыночной экономики.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21212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250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1153172" cy="682752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1. Жесткий прагматизм</a:t>
            </a:r>
            <a:r>
              <a:rPr lang="ru-RU" b="1" dirty="0" smtClean="0"/>
              <a:t>, </a:t>
            </a:r>
            <a:r>
              <a:rPr lang="ru-RU" b="1" dirty="0"/>
              <a:t>ориентация на </a:t>
            </a:r>
            <a:r>
              <a:rPr lang="ru-RU" b="1" dirty="0" smtClean="0"/>
              <a:t>реально приносящее </a:t>
            </a:r>
            <a:r>
              <a:rPr lang="ru-RU" b="1" dirty="0"/>
              <a:t>пользу дело, </a:t>
            </a:r>
            <a:r>
              <a:rPr lang="ru-RU" b="1" dirty="0" smtClean="0"/>
              <a:t>уважение, стремление </a:t>
            </a:r>
            <a:r>
              <a:rPr lang="ru-RU" b="1" dirty="0"/>
              <a:t>к материальному достатку и зарабатыванию денег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u="sng" dirty="0"/>
              <a:t>2.Целевой динамизм: </a:t>
            </a:r>
            <a:r>
              <a:rPr lang="ru-RU" b="1" dirty="0"/>
              <a:t>американец всегда видит жизненные, деловые, личные и иные цели, которых он хочет достигнуть, и постоянно заряжен на действия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Рациональное использование времени как важнейшего делового </a:t>
            </a:r>
            <a:r>
              <a:rPr lang="ru-RU" b="1" dirty="0" smtClean="0"/>
              <a:t>ресурса: </a:t>
            </a:r>
            <a:r>
              <a:rPr lang="ru-RU" b="1" dirty="0"/>
              <a:t>«время - деньги</a:t>
            </a:r>
            <a:r>
              <a:rPr lang="ru-RU" b="1" dirty="0" smtClean="0"/>
              <a:t>». </a:t>
            </a:r>
            <a:endParaRPr lang="ru-RU" b="1" dirty="0"/>
          </a:p>
          <a:p>
            <a:r>
              <a:rPr lang="ru-RU" b="1" dirty="0"/>
              <a:t>4. </a:t>
            </a:r>
            <a:r>
              <a:rPr lang="ru-RU" b="1" dirty="0" smtClean="0"/>
              <a:t>Индивидуализм </a:t>
            </a:r>
            <a:r>
              <a:rPr lang="ru-RU" b="1" dirty="0"/>
              <a:t>и уверенность в том, что только ты сам можешь все сделать для </a:t>
            </a:r>
            <a:r>
              <a:rPr lang="ru-RU" b="1" dirty="0" smtClean="0"/>
              <a:t>себя, исключительная </a:t>
            </a:r>
            <a:r>
              <a:rPr lang="ru-RU" b="1" dirty="0"/>
              <a:t>самостоятельность в принятии и реализации решений, </a:t>
            </a:r>
            <a:r>
              <a:rPr lang="ru-RU" b="1" dirty="0" smtClean="0"/>
              <a:t>в </a:t>
            </a:r>
            <a:r>
              <a:rPr lang="ru-RU" b="1" dirty="0" smtClean="0"/>
              <a:t>то </a:t>
            </a:r>
            <a:r>
              <a:rPr lang="ru-RU" b="1" dirty="0" smtClean="0"/>
              <a:t>же время </a:t>
            </a:r>
            <a:r>
              <a:rPr lang="ru-RU" b="1" dirty="0" smtClean="0"/>
              <a:t>п </a:t>
            </a:r>
            <a:r>
              <a:rPr lang="ru-RU" b="1" dirty="0"/>
              <a:t>готовность нести за них всю необходимую ответственность. </a:t>
            </a:r>
            <a:endParaRPr lang="ru-RU" b="1" dirty="0" smtClean="0"/>
          </a:p>
          <a:p>
            <a:r>
              <a:rPr lang="ru-RU" b="1" dirty="0" smtClean="0"/>
              <a:t>Власть </a:t>
            </a:r>
            <a:r>
              <a:rPr lang="ru-RU" b="1" dirty="0"/>
              <a:t>должна обеспечить законность и установить правила игры, после чего </a:t>
            </a:r>
            <a:r>
              <a:rPr lang="ru-RU" b="1" dirty="0" smtClean="0"/>
              <a:t>должна отойти </a:t>
            </a:r>
            <a:r>
              <a:rPr lang="ru-RU" b="1" dirty="0"/>
              <a:t>в сторону и </a:t>
            </a:r>
            <a:r>
              <a:rPr lang="ru-RU" b="1" dirty="0" smtClean="0"/>
              <a:t>дать </a:t>
            </a:r>
            <a:r>
              <a:rPr lang="ru-RU" b="1" dirty="0"/>
              <a:t>возможность человеку самому делать свое настоящее и </a:t>
            </a:r>
            <a:r>
              <a:rPr lang="ru-RU" b="1" dirty="0" smtClean="0"/>
              <a:t>будущее.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634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54643"/>
            <a:ext cx="12002947" cy="6458674"/>
          </a:xfrm>
        </p:spPr>
        <p:txBody>
          <a:bodyPr>
            <a:normAutofit fontScale="40000" lnSpcReduction="20000"/>
          </a:bodyPr>
          <a:lstStyle/>
          <a:p>
            <a:r>
              <a:rPr lang="ru-RU" sz="8000" b="1" dirty="0" smtClean="0"/>
              <a:t>5</a:t>
            </a:r>
            <a:r>
              <a:rPr lang="ru-RU" sz="8000" b="1" u="sng" dirty="0"/>
              <a:t>. Коммуникабельность. </a:t>
            </a:r>
            <a:r>
              <a:rPr lang="ru-RU" sz="8000" b="1" dirty="0"/>
              <a:t>Отношение к другим людям и коммуникативные качества американца характеризуются общей дружественностью, откровенностью и искренностью, готовностью к сотрудничеству и поиску разумных компромиссов, стремлением к получению всей нужной информации и готовностью обмениваться ею с партнерами</a:t>
            </a:r>
            <a:r>
              <a:rPr lang="ru-RU" sz="8000" b="1" dirty="0" smtClean="0"/>
              <a:t>. </a:t>
            </a:r>
          </a:p>
          <a:p>
            <a:r>
              <a:rPr lang="ru-RU" sz="8000" b="1" dirty="0" smtClean="0"/>
              <a:t>И </a:t>
            </a:r>
            <a:r>
              <a:rPr lang="ru-RU" sz="8000" b="1" dirty="0"/>
              <a:t>здесь есть своего рода противоречие: строго ориентируясь на закон и установленные юридические </a:t>
            </a:r>
            <a:r>
              <a:rPr lang="ru-RU" sz="8000" b="1" dirty="0" smtClean="0"/>
              <a:t>нормы, американцы в то же время очень </a:t>
            </a:r>
            <a:r>
              <a:rPr lang="ru-RU" sz="8000" b="1" u="sng" dirty="0" smtClean="0"/>
              <a:t>ценят неформальные отношения и, что называется, работу на доверии </a:t>
            </a:r>
            <a:r>
              <a:rPr lang="ru-RU" sz="8000" b="1" dirty="0" smtClean="0"/>
              <a:t>(без подписания по каждому поводу бумаг, печатей, протоколов и т. д.). </a:t>
            </a:r>
          </a:p>
          <a:p>
            <a:r>
              <a:rPr lang="ru-RU" sz="8000" b="1" dirty="0" smtClean="0"/>
              <a:t>6. Распределение делового и личного в американской деловой практике и поведении. </a:t>
            </a:r>
            <a:r>
              <a:rPr lang="ru-RU" sz="8000" b="1" dirty="0"/>
              <a:t> </a:t>
            </a:r>
          </a:p>
          <a:p>
            <a:r>
              <a:rPr lang="ru-RU" sz="8000" b="1" dirty="0"/>
              <a:t>7. </a:t>
            </a:r>
            <a:r>
              <a:rPr lang="ru-RU" sz="8000" b="1" dirty="0" smtClean="0"/>
              <a:t>в </a:t>
            </a:r>
            <a:r>
              <a:rPr lang="ru-RU" sz="8000" b="1" dirty="0"/>
              <a:t>американцах достаточно часто вполне понятный патриотизм и гордость за успехи и положение США в мире переходят в определенные проявления </a:t>
            </a:r>
            <a:r>
              <a:rPr lang="ru-RU" sz="8000" b="1" dirty="0" err="1" smtClean="0"/>
              <a:t>этноцентризма</a:t>
            </a:r>
            <a:r>
              <a:rPr lang="ru-RU" sz="8000" b="1" dirty="0"/>
              <a:t>.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255674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98324"/>
            <a:ext cx="6282812" cy="6685934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70-80-е годы ХХ века американцы усомнились в правильности своего пути, начали обвинять школы бизнеса в неправильной ориентации менеджеров, их отрыве от жизни, неоправданном увлечении «наукой управления». </a:t>
            </a:r>
          </a:p>
          <a:p>
            <a:pPr algn="just" fontAlgn="base"/>
            <a:r>
              <a:rPr lang="ru-RU" sz="3400" b="1" dirty="0" smtClean="0"/>
              <a:t>Сегодня в </a:t>
            </a:r>
            <a:r>
              <a:rPr lang="ru-RU" sz="3400" b="1" dirty="0"/>
              <a:t>США наибольшей популярностью пользуется так называемая Теория Z.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400" b="1" dirty="0"/>
              <a:t>Поиски новых структурных моделей управления привели к созданию американо-японского гибрида.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400" b="1" dirty="0"/>
              <a:t> Ее разработчиком стал американец японского происхождения У. </a:t>
            </a:r>
            <a:r>
              <a:rPr lang="ru-RU" sz="3400" b="1" dirty="0" err="1"/>
              <a:t>Оучи</a:t>
            </a:r>
            <a:r>
              <a:rPr lang="ru-RU" sz="3400" b="1" dirty="0"/>
              <a:t>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400" b="1" dirty="0"/>
              <a:t>Данная модель соединила в себе основные идеи американского </a:t>
            </a:r>
            <a:r>
              <a:rPr lang="ru-RU" sz="3400" b="1" dirty="0" smtClean="0"/>
              <a:t>и японского менеджмента </a:t>
            </a:r>
            <a:r>
              <a:rPr lang="ru-RU" sz="3400" b="1" dirty="0"/>
              <a:t>и </a:t>
            </a:r>
            <a:r>
              <a:rPr lang="ru-RU" sz="3400" b="1" dirty="0" smtClean="0"/>
              <a:t>расценивается </a:t>
            </a:r>
            <a:r>
              <a:rPr lang="ru-RU" sz="3400" b="1" dirty="0"/>
              <a:t>как идеальная</a:t>
            </a:r>
            <a:r>
              <a:rPr lang="ru-RU" sz="3400" b="1" dirty="0" smtClean="0"/>
              <a:t>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/>
              <a:t> </a:t>
            </a:r>
            <a:r>
              <a:rPr lang="ru-RU" sz="3400" b="1" dirty="0"/>
              <a:t>Она сочетает систему индивидуальных ценностей (личная активность и инициатива, престиж, самоутверждение, независимость) с групповыми формами взаимодействия</a:t>
            </a:r>
            <a:endParaRPr lang="ru-RU" sz="3400" b="1" i="1" dirty="0"/>
          </a:p>
          <a:p>
            <a:endParaRPr lang="ru-RU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96" y="243069"/>
            <a:ext cx="5359079" cy="6250328"/>
          </a:xfrm>
        </p:spPr>
      </p:pic>
    </p:spTree>
    <p:extLst>
      <p:ext uri="{BB962C8B-B14F-4D97-AF65-F5344CB8AC3E}">
        <p14:creationId xmlns:p14="http://schemas.microsoft.com/office/powerpoint/2010/main" val="357303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142"/>
            <a:ext cx="10515600" cy="5950821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/>
              <a:t>Японская управленческая культура. </a:t>
            </a:r>
            <a:endParaRPr lang="ru-RU" b="1" i="1" u="sng" dirty="0" smtClean="0"/>
          </a:p>
          <a:p>
            <a:r>
              <a:rPr lang="ru-RU" b="1" dirty="0"/>
              <a:t>Японская система менеджмента признана наиболее эффективной во всем мире и главная причина ее успеха – умение работать с людьми. Основным богатством страны японцы считают свои человеческие </a:t>
            </a:r>
            <a:r>
              <a:rPr lang="ru-RU" b="1" dirty="0" smtClean="0"/>
              <a:t>ресурсы.</a:t>
            </a:r>
          </a:p>
          <a:p>
            <a:r>
              <a:rPr lang="ru-RU" b="1" dirty="0" smtClean="0"/>
              <a:t>Японское </a:t>
            </a:r>
            <a:r>
              <a:rPr lang="ru-RU" b="1" dirty="0"/>
              <a:t>экономическое чудо развивалось, имея всего три школы бизнеса. </a:t>
            </a:r>
            <a:endParaRPr lang="ru-RU" b="1" dirty="0" smtClean="0"/>
          </a:p>
          <a:p>
            <a:r>
              <a:rPr lang="ru-RU" b="1" dirty="0" smtClean="0"/>
              <a:t>Концепция </a:t>
            </a:r>
            <a:r>
              <a:rPr lang="ru-RU" b="1" dirty="0"/>
              <a:t>японского менеджмента предусматривала подготовку </a:t>
            </a:r>
            <a:r>
              <a:rPr lang="ru-RU" b="1" dirty="0" smtClean="0"/>
              <a:t>руководителей посредством </a:t>
            </a:r>
            <a:r>
              <a:rPr lang="ru-RU" b="1" dirty="0"/>
              <a:t>опыта. </a:t>
            </a:r>
            <a:endParaRPr lang="ru-RU" b="1" dirty="0" smtClean="0"/>
          </a:p>
          <a:p>
            <a:r>
              <a:rPr lang="ru-RU" b="1" dirty="0" smtClean="0"/>
              <a:t>Управленцы </a:t>
            </a:r>
            <a:r>
              <a:rPr lang="ru-RU" b="1" dirty="0"/>
              <a:t>различного уровня целенаправленно проводились через цепочку смен должностей в разных </a:t>
            </a:r>
            <a:r>
              <a:rPr lang="ru-RU" b="1" dirty="0" smtClean="0"/>
              <a:t>подразделениях </a:t>
            </a:r>
            <a:r>
              <a:rPr lang="ru-RU" b="1" dirty="0"/>
              <a:t>фирмы. </a:t>
            </a:r>
            <a:endParaRPr lang="ru-RU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этом происходило обучение не только делу, но и </a:t>
            </a:r>
            <a:r>
              <a:rPr lang="ru-RU" b="1" dirty="0" smtClean="0"/>
              <a:t>искусству управления. </a:t>
            </a:r>
            <a:endParaRPr lang="ru-RU" b="1" dirty="0" smtClean="0"/>
          </a:p>
          <a:p>
            <a:r>
              <a:rPr lang="ru-RU" b="1" dirty="0" smtClean="0"/>
              <a:t>У </a:t>
            </a:r>
            <a:r>
              <a:rPr lang="ru-RU" b="1" dirty="0"/>
              <a:t>руководителей постепенно культивировались </a:t>
            </a:r>
            <a:r>
              <a:rPr lang="ru-RU" b="1" dirty="0" smtClean="0"/>
              <a:t>необходимые </a:t>
            </a:r>
            <a:r>
              <a:rPr lang="ru-RU" b="1" dirty="0"/>
              <a:t>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106086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10" y="226142"/>
            <a:ext cx="11485984" cy="6587408"/>
          </a:xfrm>
        </p:spPr>
        <p:txBody>
          <a:bodyPr>
            <a:normAutofit/>
          </a:bodyPr>
          <a:lstStyle/>
          <a:p>
            <a:r>
              <a:rPr lang="ru-RU" b="1" dirty="0"/>
              <a:t>Анализ мировых социально-экономических </a:t>
            </a:r>
            <a:r>
              <a:rPr lang="ru-RU" b="1" dirty="0" smtClean="0"/>
              <a:t>процессов показывает, </a:t>
            </a:r>
            <a:r>
              <a:rPr lang="ru-RU" b="1" dirty="0"/>
              <a:t>что </a:t>
            </a:r>
            <a:r>
              <a:rPr lang="ru-RU" b="1" dirty="0" smtClean="0"/>
              <a:t>проблемы </a:t>
            </a:r>
            <a:r>
              <a:rPr lang="ru-RU" b="1" dirty="0"/>
              <a:t>современного управления уже не решаются на основе жестко </a:t>
            </a:r>
            <a:r>
              <a:rPr lang="ru-RU" b="1" dirty="0" smtClean="0"/>
              <a:t>дифференцированных </a:t>
            </a:r>
            <a:r>
              <a:rPr lang="ru-RU" b="1" dirty="0"/>
              <a:t>дисциплинарных подходов, что старый стиль управления уже не </a:t>
            </a:r>
            <a:r>
              <a:rPr lang="ru-RU" b="1" dirty="0" smtClean="0"/>
              <a:t>дает </a:t>
            </a:r>
            <a:r>
              <a:rPr lang="ru-RU" b="1" dirty="0"/>
              <a:t>удовлетворительных </a:t>
            </a:r>
            <a:r>
              <a:rPr lang="ru-RU" b="1" dirty="0" smtClean="0"/>
              <a:t>результатов. </a:t>
            </a:r>
            <a:endParaRPr lang="ru-RU" b="1" dirty="0"/>
          </a:p>
          <a:p>
            <a:r>
              <a:rPr lang="ru-RU" b="1" dirty="0" smtClean="0"/>
              <a:t>Традиционная </a:t>
            </a:r>
            <a:r>
              <a:rPr lang="ru-RU" b="1" dirty="0"/>
              <a:t>модель </a:t>
            </a:r>
            <a:r>
              <a:rPr lang="ru-RU" b="1" dirty="0" smtClean="0"/>
              <a:t>управления</a:t>
            </a:r>
            <a:r>
              <a:rPr lang="ru-RU" b="1" dirty="0"/>
              <a:t>, </a:t>
            </a:r>
            <a:r>
              <a:rPr lang="ru-RU" b="1" dirty="0" smtClean="0"/>
              <a:t>нацеливавшая </a:t>
            </a:r>
            <a:r>
              <a:rPr lang="ru-RU" b="1" dirty="0"/>
              <a:t>внимание </a:t>
            </a:r>
            <a:r>
              <a:rPr lang="ru-RU" b="1" dirty="0"/>
              <a:t>менеджера </a:t>
            </a:r>
            <a:r>
              <a:rPr lang="ru-RU" b="1" dirty="0" smtClean="0"/>
              <a:t>исключительно </a:t>
            </a:r>
            <a:r>
              <a:rPr lang="ru-RU" b="1" dirty="0"/>
              <a:t>на экономические </a:t>
            </a:r>
            <a:r>
              <a:rPr lang="ru-RU" b="1" dirty="0" smtClean="0"/>
              <a:t>цели</a:t>
            </a:r>
            <a:r>
              <a:rPr lang="ru-RU" b="1" dirty="0"/>
              <a:t>,</a:t>
            </a:r>
            <a:r>
              <a:rPr lang="ru-RU" b="1" dirty="0" smtClean="0"/>
              <a:t> уходит </a:t>
            </a:r>
            <a:r>
              <a:rPr lang="ru-RU" b="1" dirty="0"/>
              <a:t>в прошлое.</a:t>
            </a:r>
            <a:endParaRPr lang="ru-RU" b="1" dirty="0" smtClean="0"/>
          </a:p>
          <a:p>
            <a:r>
              <a:rPr lang="ru-RU" b="1" dirty="0" smtClean="0"/>
              <a:t>Новая </a:t>
            </a:r>
            <a:r>
              <a:rPr lang="ru-RU" b="1" dirty="0"/>
              <a:t>модель, отражая растущую интеграцию экономических и социальных процессов, </a:t>
            </a:r>
            <a:r>
              <a:rPr lang="ru-RU" b="1" dirty="0" smtClean="0"/>
              <a:t>ставит перед менеджером решение и  таких социальных задач </a:t>
            </a:r>
            <a:r>
              <a:rPr lang="ru-RU" b="1" dirty="0"/>
              <a:t>— обеспечение занятости, </a:t>
            </a:r>
            <a:r>
              <a:rPr lang="ru-RU" b="1" dirty="0" err="1" smtClean="0"/>
              <a:t>гуманизация</a:t>
            </a:r>
            <a:r>
              <a:rPr lang="ru-RU" b="1" dirty="0" smtClean="0"/>
              <a:t> </a:t>
            </a:r>
            <a:r>
              <a:rPr lang="ru-RU" b="1" dirty="0"/>
              <a:t>условий труда, расширение </a:t>
            </a:r>
            <a:r>
              <a:rPr lang="ru-RU" b="1" dirty="0" smtClean="0"/>
              <a:t>участия </a:t>
            </a:r>
            <a:r>
              <a:rPr lang="ru-RU" b="1" dirty="0"/>
              <a:t>в управлении и </a:t>
            </a:r>
            <a:r>
              <a:rPr lang="ru-RU" b="1" dirty="0" smtClean="0"/>
              <a:t>др. </a:t>
            </a:r>
            <a:endParaRPr lang="ru-RU" b="1" dirty="0" smtClean="0"/>
          </a:p>
          <a:p>
            <a:r>
              <a:rPr lang="ru-RU" b="1" dirty="0" smtClean="0"/>
              <a:t>Если старая </a:t>
            </a:r>
            <a:r>
              <a:rPr lang="ru-RU" b="1" dirty="0"/>
              <a:t>система мышления </a:t>
            </a:r>
            <a:r>
              <a:rPr lang="ru-RU" b="1" dirty="0" smtClean="0"/>
              <a:t>была направлена на </a:t>
            </a:r>
            <a:r>
              <a:rPr lang="ru-RU" b="1" dirty="0" smtClean="0"/>
              <a:t>	</a:t>
            </a:r>
            <a:r>
              <a:rPr lang="ru-RU" b="1" dirty="0"/>
              <a:t> увеличение </a:t>
            </a:r>
            <a:r>
              <a:rPr lang="ru-RU" b="1" dirty="0" smtClean="0"/>
              <a:t>прибыли, то новая </a:t>
            </a:r>
            <a:r>
              <a:rPr lang="ru-RU" b="1" dirty="0"/>
              <a:t>система мышления оперирует понятием «равновесие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989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655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/>
              <a:t>Система менеджмента в Японии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9080" y="975360"/>
            <a:ext cx="11612880" cy="57759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/>
              <a:t>направленность на человека.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состоит из двух компонентов: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1.механизм связи перспективных целей фирмы с интересами каждого отдельного работника;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2.механизм связи результатов и непосредственных целей каждого отдельного производственного участка с интересами всех занятых на этом участке.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Современная структура японской промышленности представляет двухуровневую систему.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Ядро этой системы составили крупные компании и фирмы, на нижнем этаже расположены различные дочерние фирмы.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 Первый уровень занимают фирмы средних размеров, напрямую связанные с крупной.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Каждая средняя в то же время имеет зависящие от нее небольшие фирмы, образующие второй уровень первого этажа.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 В свою очередь, небольшие </a:t>
            </a:r>
            <a:r>
              <a:rPr lang="ru-RU" sz="2400" b="1" dirty="0" smtClean="0"/>
              <a:t>фирмы </a:t>
            </a:r>
            <a:r>
              <a:rPr lang="ru-RU" sz="2400" b="1" dirty="0"/>
              <a:t>имеют в качестве дочерних большое число, зависящих от нее очень маленьких фирм, образующих третий и четвертый ряды. </a:t>
            </a:r>
          </a:p>
        </p:txBody>
      </p:sp>
    </p:spTree>
    <p:extLst>
      <p:ext uri="{BB962C8B-B14F-4D97-AF65-F5344CB8AC3E}">
        <p14:creationId xmlns:p14="http://schemas.microsoft.com/office/powerpoint/2010/main" val="4558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1884" y="347241"/>
            <a:ext cx="5417916" cy="630820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Таким образом, основные </a:t>
            </a:r>
            <a:r>
              <a:rPr lang="ru-RU" b="1" dirty="0"/>
              <a:t>черты японской системы управления </a:t>
            </a:r>
            <a:r>
              <a:rPr lang="ru-RU" b="1" dirty="0" smtClean="0"/>
              <a:t>-</a:t>
            </a:r>
            <a:r>
              <a:rPr lang="ru-RU" b="1" u="sng" dirty="0" smtClean="0"/>
              <a:t>система </a:t>
            </a:r>
            <a:r>
              <a:rPr lang="ru-RU" b="1" u="sng" dirty="0"/>
              <a:t>пожизненного </a:t>
            </a:r>
            <a:r>
              <a:rPr lang="ru-RU" b="1" u="sng" dirty="0" smtClean="0"/>
              <a:t>найма</a:t>
            </a:r>
          </a:p>
          <a:p>
            <a:r>
              <a:rPr lang="ru-RU" b="1" dirty="0" smtClean="0"/>
              <a:t>процесс </a:t>
            </a:r>
            <a:r>
              <a:rPr lang="ru-RU" b="1" dirty="0"/>
              <a:t>коллективного принятия </a:t>
            </a:r>
            <a:r>
              <a:rPr lang="ru-RU" b="1" dirty="0" smtClean="0"/>
              <a:t>решений </a:t>
            </a:r>
          </a:p>
          <a:p>
            <a:r>
              <a:rPr lang="ru-RU" b="1" dirty="0" smtClean="0"/>
              <a:t>концепция </a:t>
            </a:r>
            <a:r>
              <a:rPr lang="ru-RU" b="1" dirty="0"/>
              <a:t>непрерывного </a:t>
            </a:r>
            <a:r>
              <a:rPr lang="ru-RU" b="1" dirty="0" smtClean="0"/>
              <a:t>обучения</a:t>
            </a:r>
          </a:p>
          <a:p>
            <a:r>
              <a:rPr lang="ru-RU" b="1" dirty="0" smtClean="0"/>
              <a:t>Ориентированность на </a:t>
            </a:r>
            <a:r>
              <a:rPr lang="ru-RU" b="1" dirty="0"/>
              <a:t>«социального человека</a:t>
            </a:r>
            <a:r>
              <a:rPr lang="ru-RU" b="1" dirty="0" smtClean="0"/>
              <a:t>», </a:t>
            </a:r>
            <a:r>
              <a:rPr lang="ru-RU" b="1" dirty="0"/>
              <a:t>который имеет специфическую систему стимулов и мотивов. </a:t>
            </a:r>
            <a:endParaRPr lang="ru-RU" b="1" dirty="0" smtClean="0"/>
          </a:p>
          <a:p>
            <a:r>
              <a:rPr lang="ru-RU" b="1" dirty="0" smtClean="0"/>
              <a:t>Формула </a:t>
            </a:r>
            <a:r>
              <a:rPr lang="ru-RU" b="1" dirty="0"/>
              <a:t>«предприятие </a:t>
            </a:r>
            <a:r>
              <a:rPr lang="ru-RU" b="1" dirty="0" smtClean="0"/>
              <a:t>- есть </a:t>
            </a:r>
            <a:r>
              <a:rPr lang="ru-RU" b="1" dirty="0"/>
              <a:t>люди» является искренним убеждением работодателей</a:t>
            </a:r>
            <a:r>
              <a:rPr lang="ru-RU" dirty="0"/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787078"/>
            <a:ext cx="5761299" cy="5289631"/>
          </a:xfrm>
        </p:spPr>
      </p:pic>
    </p:spTree>
    <p:extLst>
      <p:ext uri="{BB962C8B-B14F-4D97-AF65-F5344CB8AC3E}">
        <p14:creationId xmlns:p14="http://schemas.microsoft.com/office/powerpoint/2010/main" val="316919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23" y="173620"/>
            <a:ext cx="12110977" cy="6551271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/>
              <a:t>1. Базовыми чертами стереотипа следует признать чрезвычайно продуктивное сочетание </a:t>
            </a:r>
            <a:r>
              <a:rPr lang="ru-RU" sz="3100" b="1" dirty="0" smtClean="0"/>
              <a:t>трудолюбия </a:t>
            </a:r>
            <a:r>
              <a:rPr lang="ru-RU" sz="3100" b="1" dirty="0"/>
              <a:t>и терпения японцев </a:t>
            </a:r>
            <a:r>
              <a:rPr lang="ru-RU" sz="3100" b="1" dirty="0" smtClean="0"/>
              <a:t>с внутренним </a:t>
            </a:r>
            <a:r>
              <a:rPr lang="ru-RU" sz="3100" b="1" dirty="0"/>
              <a:t>стремлением к красоте и совершенству.</a:t>
            </a:r>
          </a:p>
          <a:p>
            <a:r>
              <a:rPr lang="ru-RU" sz="3100" b="1" dirty="0" smtClean="0"/>
              <a:t>2</a:t>
            </a:r>
            <a:r>
              <a:rPr lang="ru-RU" sz="3100" b="1" dirty="0"/>
              <a:t>. Традиционализм. Японцы - </a:t>
            </a:r>
            <a:r>
              <a:rPr lang="ru-RU" sz="3100" b="1" dirty="0" smtClean="0"/>
              <a:t>традиционалисты</a:t>
            </a:r>
            <a:r>
              <a:rPr lang="ru-RU" sz="3100" b="1" dirty="0"/>
              <a:t>, но, как и во многом другом, оригинальные традиционалисты. Бережно сохраняя все лучшее в своей культуре, они жадно воспринимают и очень умело адаптируют лучшие достижения других стран и наций. Прилежные ученики и подражатели, они доводят до совершенства заимствованное и возвращают его авторам с немалой выгодой для себя. При этом здоровый практицизм японцев очень сильно проявляется и в том, что </a:t>
            </a:r>
            <a:r>
              <a:rPr lang="ru-RU" sz="3100" b="1" dirty="0" smtClean="0"/>
              <a:t>они постоянно чутко улавливают именно практическую, утилитарную ценность всего, что заимствуется.</a:t>
            </a:r>
          </a:p>
          <a:p>
            <a:r>
              <a:rPr lang="ru-RU" sz="3100" b="1" dirty="0" smtClean="0"/>
              <a:t> 3. Дисциплинированность и преданность, чувство долга перед коллективом, признании безусловного авторитета коллектива, готовности приносить в жертву ему личные нужды и интересы. Будучи преданным и безукоризненно честным по отношению к общему делу, японский партнер ожидает того же и от своего партнера, точно и объективно оценивая и его готовность приносить при необходимости частные интересы в жертву коллективным усилиям, и дисциплинированность, и умение искать компромиссы.</a:t>
            </a:r>
          </a:p>
          <a:p>
            <a:r>
              <a:rPr lang="ru-RU" sz="3100" b="1" dirty="0" smtClean="0"/>
              <a:t>4</a:t>
            </a:r>
            <a:r>
              <a:rPr lang="ru-RU" sz="3100" b="1" dirty="0"/>
              <a:t>. Если говорить об обыденности - житейских чертах нации, то это, прежде всего, вежливость и деликатность, крайняя аккуратность и чистоплотность (весьма высоко ценимая и в партнерах) и, что называется, естественная восточная преданность самообладанию и абсолютному контролю над личным поведением и эмоциями.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10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2619"/>
            <a:ext cx="10515600" cy="5744344"/>
          </a:xfrm>
        </p:spPr>
        <p:txBody>
          <a:bodyPr>
            <a:normAutofit lnSpcReduction="10000"/>
          </a:bodyPr>
          <a:lstStyle/>
          <a:p>
            <a:r>
              <a:rPr lang="ru-RU" b="1" i="1" u="sng" dirty="0"/>
              <a:t>Европейская управленческая </a:t>
            </a:r>
            <a:r>
              <a:rPr lang="ru-RU" b="1" i="1" u="sng" dirty="0" smtClean="0"/>
              <a:t>культура</a:t>
            </a:r>
          </a:p>
          <a:p>
            <a:r>
              <a:rPr lang="ru-RU" b="1" dirty="0" smtClean="0"/>
              <a:t>Это понятие стало </a:t>
            </a:r>
            <a:r>
              <a:rPr lang="ru-RU" b="1" dirty="0"/>
              <a:t>широко использоваться в связи с развитием Европейского союза. </a:t>
            </a:r>
            <a:endParaRPr lang="ru-RU" b="1" dirty="0" smtClean="0"/>
          </a:p>
          <a:p>
            <a:r>
              <a:rPr lang="ru-RU" b="1" dirty="0" smtClean="0"/>
              <a:t>Оно включают </a:t>
            </a:r>
            <a:r>
              <a:rPr lang="ru-RU" b="1" dirty="0"/>
              <a:t>совокупность общих черт менеджмента Германии, Франции, Испании, Швеции, Швейцарии, Финляндии, Нидерландов и </a:t>
            </a:r>
            <a:r>
              <a:rPr lang="ru-RU" b="1" dirty="0" smtClean="0"/>
              <a:t>др. </a:t>
            </a:r>
            <a:r>
              <a:rPr lang="ru-RU" b="1" dirty="0"/>
              <a:t>стран </a:t>
            </a:r>
            <a:r>
              <a:rPr lang="ru-RU" b="1" dirty="0" smtClean="0"/>
              <a:t>Европы.</a:t>
            </a:r>
          </a:p>
          <a:p>
            <a:r>
              <a:rPr lang="ru-RU" b="1" dirty="0" smtClean="0"/>
              <a:t> ЕУК </a:t>
            </a:r>
            <a:r>
              <a:rPr lang="ru-RU" b="1" u="sng" dirty="0" smtClean="0"/>
              <a:t>занимает </a:t>
            </a:r>
            <a:r>
              <a:rPr lang="ru-RU" b="1" dirty="0"/>
              <a:t>промежуточную позицию между американской и японской.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одной стороны, европейцы, как и американцы, имеют школы бизнеса и центры повышения квалификации по управлению.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другой стороны, управление как вид деятельности, которому нужно </a:t>
            </a:r>
            <a:r>
              <a:rPr lang="ru-RU" b="1" dirty="0" smtClean="0"/>
              <a:t>учиться</a:t>
            </a:r>
            <a:r>
              <a:rPr lang="ru-RU" b="1" dirty="0"/>
              <a:t>, до сих пор в перечне карьерных предпочтений находится не на очень высоком </a:t>
            </a:r>
            <a:r>
              <a:rPr lang="ru-RU" b="1" dirty="0" smtClean="0"/>
              <a:t>месте, </a:t>
            </a:r>
            <a:r>
              <a:rPr lang="ru-RU" b="1" dirty="0"/>
              <a:t>например, в Англии не входит даже в первую </a:t>
            </a:r>
            <a:r>
              <a:rPr lang="ru-RU" b="1" dirty="0" smtClean="0"/>
              <a:t>десятку.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108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0"/>
            <a:ext cx="6597571" cy="6858000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Китайская </a:t>
            </a:r>
            <a:r>
              <a:rPr lang="ru-RU" b="1" u="sng" dirty="0"/>
              <a:t>управленческая культура</a:t>
            </a:r>
          </a:p>
          <a:p>
            <a:r>
              <a:rPr lang="ru-RU" b="1" dirty="0"/>
              <a:t>Китайский национальный стереотип находится под влиянием </a:t>
            </a:r>
            <a:r>
              <a:rPr lang="ru-RU" b="1" dirty="0" smtClean="0"/>
              <a:t>конфуцианства, </a:t>
            </a:r>
            <a:r>
              <a:rPr lang="ru-RU" b="1" dirty="0"/>
              <a:t>в основе которого лежит образ «благородного человека» которого Учитель наделил пятью главными свойствами: человечность, чувство долга, деликатность, ум (знания), верность. </a:t>
            </a:r>
            <a:endParaRPr lang="ru-RU" b="1" dirty="0" smtClean="0"/>
          </a:p>
          <a:p>
            <a:r>
              <a:rPr lang="ru-RU" b="1" dirty="0" smtClean="0"/>
              <a:t>К </a:t>
            </a:r>
            <a:r>
              <a:rPr lang="ru-RU" b="1" dirty="0"/>
              <a:t>ним примыкает сыновняя почтительность, </a:t>
            </a:r>
            <a:r>
              <a:rPr lang="ru-RU" b="1" dirty="0" smtClean="0"/>
              <a:t>почитание </a:t>
            </a:r>
            <a:r>
              <a:rPr lang="ru-RU" b="1" dirty="0"/>
              <a:t>и повиновение старшим.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основе этого </a:t>
            </a:r>
            <a:r>
              <a:rPr lang="ru-RU" b="1" dirty="0" smtClean="0"/>
              <a:t>китайский </a:t>
            </a:r>
            <a:r>
              <a:rPr lang="ru-RU" b="1" dirty="0"/>
              <a:t>стереотип можно охарактеризовать следующим образом 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dirty="0" smtClean="0"/>
              <a:t>Его </a:t>
            </a:r>
            <a:r>
              <a:rPr lang="ru-RU" b="1" dirty="0"/>
              <a:t>основополагающая черта - своеобразная смесь повиновения, терпения и упорства. </a:t>
            </a:r>
            <a:endParaRPr lang="ru-RU" b="1" dirty="0" smtClean="0"/>
          </a:p>
          <a:p>
            <a:r>
              <a:rPr lang="ru-RU" b="1" dirty="0" smtClean="0"/>
              <a:t>эти </a:t>
            </a:r>
            <a:r>
              <a:rPr lang="ru-RU" b="1" dirty="0"/>
              <a:t>три черты формируют облик смиренного и покорного китайца, свято чтящего старших и начальников, терпеливо и упорно работающего, безропотно сносящего тяготы жизни. </a:t>
            </a:r>
            <a:endParaRPr lang="ru-RU" b="1" dirty="0" smtClean="0"/>
          </a:p>
          <a:p>
            <a:r>
              <a:rPr lang="ru-RU" b="1" dirty="0" smtClean="0"/>
              <a:t>Этот </a:t>
            </a:r>
            <a:r>
              <a:rPr lang="ru-RU" b="1" dirty="0"/>
              <a:t>момент исключительно важен для международного менеджера: с точно таким же терпением и упорством китайский партнер будет добиваться максимально выгодных условий сделки, предельно настойчиво работать над тем, чтобы выжать из нее все, что только возможно, смирением и застенчивой улыбкой отвечая на справедливые претензии партнера (и упрямо делая все по-своему).</a:t>
            </a:r>
          </a:p>
          <a:p>
            <a:pPr lvl="1"/>
            <a:endParaRPr lang="ru-RU" b="1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58" y="0"/>
            <a:ext cx="5406342" cy="6481823"/>
          </a:xfrm>
        </p:spPr>
      </p:pic>
    </p:spTree>
    <p:extLst>
      <p:ext uri="{BB962C8B-B14F-4D97-AF65-F5344CB8AC3E}">
        <p14:creationId xmlns:p14="http://schemas.microsoft.com/office/powerpoint/2010/main" val="141493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97" y="0"/>
            <a:ext cx="1187562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Отсутствие достаточно сильного стремления к правде, честности, договорных обязательств. </a:t>
            </a:r>
            <a:endParaRPr lang="ru-RU" b="1" dirty="0" smtClean="0"/>
          </a:p>
          <a:p>
            <a:r>
              <a:rPr lang="ru-RU" b="1" dirty="0" smtClean="0"/>
              <a:t>Помнить </a:t>
            </a:r>
            <a:r>
              <a:rPr lang="ru-RU" b="1" dirty="0"/>
              <a:t>о нем международному менеджеру не мешает: скрупулезное отслеживание всех взаимных обязательств в соответствующих документах, четкое фиксирование и взаимный контроль их выполнения - все это непременные условия работы с китайским партнером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Равно </a:t>
            </a:r>
            <a:r>
              <a:rPr lang="ru-RU" b="1" dirty="0"/>
              <a:t>как и готовность к тому, что упорство, с одной стороны, и равнодушие к обману, с другой, зачастую приводят к тому, что китаец стремится не просто сделать все по-своему, но и, что называется, пропустить мимо ушей требования партнера относительно каких-то изменений в работе, технологии, товаре.</a:t>
            </a:r>
          </a:p>
          <a:p>
            <a:r>
              <a:rPr lang="ru-RU" b="1" dirty="0"/>
              <a:t>  Еще большего внимания заслуживает другое, не менее проблематичное следствие из сочетания двух качеств стереотипа. </a:t>
            </a:r>
            <a:endParaRPr lang="ru-RU" b="1" dirty="0" smtClean="0"/>
          </a:p>
          <a:p>
            <a:r>
              <a:rPr lang="ru-RU" b="1" dirty="0" smtClean="0"/>
              <a:t>Речь </a:t>
            </a:r>
            <a:r>
              <a:rPr lang="ru-RU" b="1" dirty="0"/>
              <a:t>идет о том, что китайское трудолюбие суть производная от терпения и упорства (в том числе и в выполнении работы), но, будучи лишено достаточно высоких критериев честности и добросовестности, оно зачастую может вести к некачественным результатам работы, </a:t>
            </a:r>
            <a:r>
              <a:rPr lang="ru-RU" b="1" dirty="0" smtClean="0"/>
              <a:t>т.е. </a:t>
            </a:r>
            <a:r>
              <a:rPr lang="ru-RU" b="1" dirty="0"/>
              <a:t>это трудолюбие отнюдь не гарантирует, как, например, в японском варианте, качественных товаров и услуг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И вновь у международного менеджера есть только одно надежное средство решения этой проблемы: скрупулезный контроль и жесткая оценка не столько конечного итога </a:t>
            </a:r>
            <a:r>
              <a:rPr lang="ru-RU" b="1" dirty="0" smtClean="0"/>
              <a:t>работы, </a:t>
            </a:r>
            <a:r>
              <a:rPr lang="ru-RU" b="1" dirty="0"/>
              <a:t>сколько ее пошагового движения и промежуточных результатов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8284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6" y="206477"/>
            <a:ext cx="12123174" cy="737419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Требует отдельного рассмотрения </a:t>
            </a:r>
            <a:r>
              <a:rPr lang="ru-RU" b="1" i="1" u="sng" dirty="0"/>
              <a:t>советская управленческая культура</a:t>
            </a:r>
            <a:r>
              <a:rPr lang="ru-RU" b="1" i="1" u="sng" dirty="0" smtClean="0"/>
              <a:t>.</a:t>
            </a:r>
          </a:p>
          <a:p>
            <a:r>
              <a:rPr lang="ru-RU" b="1" dirty="0" smtClean="0"/>
              <a:t>характерным </a:t>
            </a:r>
            <a:r>
              <a:rPr lang="ru-RU" b="1" dirty="0"/>
              <a:t>было не получение специального управленческого образования, а приобретение </a:t>
            </a:r>
            <a:r>
              <a:rPr lang="ru-RU" b="1" dirty="0" smtClean="0"/>
              <a:t>основательного </a:t>
            </a:r>
            <a:r>
              <a:rPr lang="ru-RU" b="1" dirty="0"/>
              <a:t>управленческого опыта и личная преданность рекомендующему и назначающему. 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отмечает А.А. </a:t>
            </a:r>
            <a:r>
              <a:rPr lang="ru-RU" b="1" dirty="0" smtClean="0"/>
              <a:t>Урбанович, </a:t>
            </a:r>
            <a:r>
              <a:rPr lang="ru-RU" b="1" dirty="0"/>
              <a:t>произошла канонизация принципа «начальству </a:t>
            </a:r>
            <a:r>
              <a:rPr lang="ru-RU" b="1" dirty="0" smtClean="0"/>
              <a:t>видней</a:t>
            </a:r>
            <a:r>
              <a:rPr lang="ru-RU" b="1" dirty="0"/>
              <a:t>», который словно обручем сковал инициативу и свободу людей. </a:t>
            </a:r>
            <a:endParaRPr lang="ru-RU" b="1" dirty="0" smtClean="0"/>
          </a:p>
          <a:p>
            <a:r>
              <a:rPr lang="ru-RU" b="1" dirty="0" smtClean="0"/>
              <a:t>Советскую </a:t>
            </a:r>
            <a:r>
              <a:rPr lang="ru-RU" b="1" dirty="0"/>
              <a:t>управленческую культуру отличали высокая эффективность и </a:t>
            </a:r>
            <a:r>
              <a:rPr lang="ru-RU" b="1" dirty="0" smtClean="0"/>
              <a:t>результативность </a:t>
            </a:r>
            <a:r>
              <a:rPr lang="ru-RU" b="1" dirty="0"/>
              <a:t>в экстремальных условиях и относительно низкая — в «нормальные» времена. </a:t>
            </a:r>
            <a:endParaRPr lang="ru-RU" b="1" dirty="0" smtClean="0"/>
          </a:p>
          <a:p>
            <a:r>
              <a:rPr lang="ru-RU" b="1" dirty="0" smtClean="0"/>
              <a:t>Управленец </a:t>
            </a:r>
            <a:r>
              <a:rPr lang="ru-RU" b="1" dirty="0"/>
              <a:t>часто перемещался с должности на должность, каждая из которых требовала специальных знаний и образования. </a:t>
            </a:r>
            <a:endParaRPr lang="ru-RU" b="1" dirty="0" smtClean="0"/>
          </a:p>
          <a:p>
            <a:r>
              <a:rPr lang="ru-RU" b="1" dirty="0" smtClean="0"/>
              <a:t>Экстремальность </a:t>
            </a:r>
            <a:r>
              <a:rPr lang="ru-RU" b="1" dirty="0"/>
              <a:t>деятельности в таких условиях становилась правилом.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постсоветский период успешно приспособилась к новым реалиям прежняя </a:t>
            </a:r>
            <a:r>
              <a:rPr lang="ru-RU" b="1" dirty="0" smtClean="0"/>
              <a:t>советская бюрократия.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результате такой адаптации утвердилась </a:t>
            </a:r>
            <a:r>
              <a:rPr lang="ru-RU" b="1" dirty="0" smtClean="0"/>
              <a:t>абсолютная </a:t>
            </a:r>
            <a:r>
              <a:rPr lang="ru-RU" b="1" dirty="0"/>
              <a:t>и немыслимая для большинства стран мира власть чиновников. </a:t>
            </a:r>
            <a:endParaRPr lang="ru-RU" b="1" dirty="0" smtClean="0"/>
          </a:p>
          <a:p>
            <a:r>
              <a:rPr lang="ru-RU" b="1" dirty="0" smtClean="0"/>
              <a:t>Бюрократизм </a:t>
            </a:r>
            <a:r>
              <a:rPr lang="ru-RU" b="1" dirty="0"/>
              <a:t>как синоним управленческой культуры </a:t>
            </a:r>
            <a:r>
              <a:rPr lang="ru-RU" b="1" dirty="0" smtClean="0"/>
              <a:t>характерен  и для Германии. </a:t>
            </a:r>
          </a:p>
          <a:p>
            <a:r>
              <a:rPr lang="ru-RU" b="1" dirty="0" smtClean="0"/>
              <a:t>Однако </a:t>
            </a:r>
            <a:r>
              <a:rPr lang="ru-RU" b="1" dirty="0"/>
              <a:t>там педантизм и скрупулезность чиновников компенсировались определенными </a:t>
            </a:r>
            <a:r>
              <a:rPr lang="ru-RU" b="1" dirty="0" smtClean="0"/>
              <a:t>традициями.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7963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658"/>
            <a:ext cx="11353800" cy="661711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Управленческую деятельность отличал не всегда научный и обоснованный </a:t>
            </a:r>
            <a:r>
              <a:rPr lang="ru-RU" b="1" dirty="0" smtClean="0"/>
              <a:t>характер</a:t>
            </a:r>
            <a:r>
              <a:rPr lang="ru-RU" b="1" dirty="0"/>
              <a:t>, большая доля волюнтаристских решений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целом для советской </a:t>
            </a:r>
            <a:r>
              <a:rPr lang="ru-RU" b="1" dirty="0" smtClean="0"/>
              <a:t>управленческой </a:t>
            </a:r>
            <a:r>
              <a:rPr lang="ru-RU" b="1" dirty="0"/>
              <a:t>культуры была характерна приоритетность государственных проблем по </a:t>
            </a:r>
            <a:r>
              <a:rPr lang="ru-RU" b="1" dirty="0" smtClean="0"/>
              <a:t>отношению </a:t>
            </a:r>
            <a:r>
              <a:rPr lang="ru-RU" b="1" dirty="0"/>
              <a:t>к проблемам отдельного человека. </a:t>
            </a:r>
            <a:endParaRPr lang="ru-RU" b="1" dirty="0" smtClean="0"/>
          </a:p>
          <a:p>
            <a:r>
              <a:rPr lang="ru-RU" b="1" dirty="0" smtClean="0"/>
              <a:t>Это </a:t>
            </a:r>
            <a:r>
              <a:rPr lang="ru-RU" b="1" dirty="0"/>
              <a:t>объективно вело к пренебрежению </a:t>
            </a:r>
            <a:r>
              <a:rPr lang="ru-RU" b="1" dirty="0" smtClean="0"/>
              <a:t>интересами </a:t>
            </a:r>
            <a:r>
              <a:rPr lang="ru-RU" b="1" dirty="0"/>
              <a:t>отдельной личности, особенно когда речь шла о государственной собственности. </a:t>
            </a:r>
            <a:endParaRPr lang="ru-RU" b="1" dirty="0" smtClean="0"/>
          </a:p>
          <a:p>
            <a:r>
              <a:rPr lang="ru-RU" b="1" dirty="0" smtClean="0"/>
              <a:t>Стремление </a:t>
            </a:r>
            <a:r>
              <a:rPr lang="ru-RU" b="1" dirty="0"/>
              <a:t>выстоять и распространить идеи Октябрьской революции требовало быстрой работы и как бы «сжатия» времени. </a:t>
            </a:r>
            <a:endParaRPr lang="ru-RU" b="1" dirty="0" smtClean="0"/>
          </a:p>
          <a:p>
            <a:r>
              <a:rPr lang="ru-RU" b="1" dirty="0" smtClean="0"/>
              <a:t>Все </a:t>
            </a:r>
            <a:r>
              <a:rPr lang="ru-RU" b="1" dirty="0"/>
              <a:t>это придавало управленческой </a:t>
            </a:r>
            <a:r>
              <a:rPr lang="ru-RU" b="1" dirty="0" smtClean="0"/>
              <a:t>деятельности </a:t>
            </a:r>
            <a:r>
              <a:rPr lang="ru-RU" b="1" dirty="0"/>
              <a:t>авральный характер. </a:t>
            </a:r>
            <a:endParaRPr lang="ru-RU" b="1" dirty="0" smtClean="0"/>
          </a:p>
          <a:p>
            <a:r>
              <a:rPr lang="ru-RU" b="1" dirty="0" smtClean="0"/>
              <a:t>Даже </a:t>
            </a:r>
            <a:r>
              <a:rPr lang="ru-RU" b="1" dirty="0"/>
              <a:t>в послевоенный период, когда идея мировой </a:t>
            </a:r>
            <a:r>
              <a:rPr lang="ru-RU" b="1" dirty="0" smtClean="0"/>
              <a:t>революции </a:t>
            </a:r>
            <a:r>
              <a:rPr lang="ru-RU" b="1" dirty="0"/>
              <a:t>потускнела, авралы были по-прежнему в большой популярности, став </a:t>
            </a:r>
            <a:r>
              <a:rPr lang="ru-RU" b="1" dirty="0" smtClean="0"/>
              <a:t>пагубной </a:t>
            </a:r>
            <a:r>
              <a:rPr lang="ru-RU" b="1" dirty="0"/>
              <a:t>привычкой советских людей. </a:t>
            </a:r>
            <a:endParaRPr lang="ru-RU" b="1" dirty="0" smtClean="0"/>
          </a:p>
          <a:p>
            <a:r>
              <a:rPr lang="ru-RU" b="1" dirty="0" smtClean="0"/>
              <a:t>Эта </a:t>
            </a:r>
            <a:r>
              <a:rPr lang="ru-RU" b="1" dirty="0"/>
              <a:t>привычка передавалась из поколения в поколения советских управленцев и продолжала торжествовать. </a:t>
            </a:r>
            <a:endParaRPr lang="ru-RU" b="1" dirty="0" smtClean="0"/>
          </a:p>
          <a:p>
            <a:r>
              <a:rPr lang="ru-RU" b="1" dirty="0" smtClean="0"/>
              <a:t>Лозунг первых пятилеток «</a:t>
            </a:r>
            <a:r>
              <a:rPr lang="ru-RU" b="1" dirty="0" err="1" smtClean="0"/>
              <a:t>Даѐшь</a:t>
            </a:r>
            <a:r>
              <a:rPr lang="ru-RU" b="1" dirty="0" smtClean="0"/>
              <a:t>!» или еще лучше «</a:t>
            </a:r>
            <a:r>
              <a:rPr lang="ru-RU" b="1" dirty="0" err="1" smtClean="0"/>
              <a:t>Даѐшь</a:t>
            </a:r>
            <a:r>
              <a:rPr lang="ru-RU" b="1" dirty="0" smtClean="0"/>
              <a:t> досрочно!» был актуален весь </a:t>
            </a:r>
            <a:r>
              <a:rPr lang="ru-RU" b="1" dirty="0"/>
              <a:t>период развития и существования </a:t>
            </a:r>
            <a:r>
              <a:rPr lang="ru-RU" b="1" dirty="0" smtClean="0"/>
              <a:t>СССР. </a:t>
            </a:r>
          </a:p>
          <a:p>
            <a:r>
              <a:rPr lang="ru-RU" b="1" dirty="0" smtClean="0"/>
              <a:t>Вместе </a:t>
            </a:r>
            <a:r>
              <a:rPr lang="ru-RU" b="1" dirty="0"/>
              <a:t>с тем перманентная экстремальность, деятельность по принципу «это </a:t>
            </a:r>
            <a:r>
              <a:rPr lang="ru-RU" b="1" dirty="0" smtClean="0"/>
              <a:t>надо </a:t>
            </a:r>
            <a:r>
              <a:rPr lang="ru-RU" b="1" dirty="0"/>
              <a:t>было сделать еще вчера» позволили выявить и ряд жизнеспособных черт. </a:t>
            </a:r>
            <a:endParaRPr lang="ru-RU" b="1" dirty="0" smtClean="0"/>
          </a:p>
          <a:p>
            <a:r>
              <a:rPr lang="ru-RU" b="1" dirty="0" smtClean="0"/>
              <a:t>К </a:t>
            </a:r>
            <a:r>
              <a:rPr lang="ru-RU" b="1" dirty="0"/>
              <a:t>ним можно отнести относительную гибкость, умение приспособиться к изменившимся </a:t>
            </a:r>
            <a:r>
              <a:rPr lang="ru-RU" b="1" dirty="0" smtClean="0"/>
              <a:t>обстоятельствам</a:t>
            </a:r>
            <a:r>
              <a:rPr lang="ru-RU" b="1" dirty="0"/>
              <a:t>, непредсказуемость поведения и деятельности, готовность пойти на </a:t>
            </a:r>
            <a:r>
              <a:rPr lang="ru-RU" b="1" dirty="0" smtClean="0"/>
              <a:t>нестандартные </a:t>
            </a:r>
            <a:r>
              <a:rPr lang="ru-RU" b="1" dirty="0"/>
              <a:t>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15351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10" y="216310"/>
            <a:ext cx="11651225" cy="65972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настоящее время на рубеже веков </a:t>
            </a:r>
            <a:r>
              <a:rPr lang="ru-RU" b="1" i="1" dirty="0"/>
              <a:t>для управленческой мысли характерны</a:t>
            </a:r>
            <a:r>
              <a:rPr lang="ru-RU" b="1" i="1" u="sng" dirty="0"/>
              <a:t> следующие тенденции </a:t>
            </a:r>
            <a:r>
              <a:rPr lang="ru-RU" b="1" i="1" u="sng" dirty="0" smtClean="0"/>
              <a:t>развития:</a:t>
            </a:r>
          </a:p>
          <a:p>
            <a:r>
              <a:rPr lang="ru-RU" b="1" i="1" dirty="0" smtClean="0"/>
              <a:t>– </a:t>
            </a:r>
            <a:r>
              <a:rPr lang="ru-RU" b="1" i="1" dirty="0"/>
              <a:t>профессионализация науки </a:t>
            </a:r>
            <a:r>
              <a:rPr lang="ru-RU" b="1" i="1" dirty="0" smtClean="0"/>
              <a:t>управления</a:t>
            </a:r>
            <a:r>
              <a:rPr lang="ru-RU" b="1" i="1" dirty="0"/>
              <a:t>:</a:t>
            </a:r>
            <a:r>
              <a:rPr lang="ru-RU" b="1" dirty="0" smtClean="0"/>
              <a:t> издание </a:t>
            </a:r>
            <a:r>
              <a:rPr lang="ru-RU" b="1" dirty="0"/>
              <a:t>огромного </a:t>
            </a:r>
            <a:r>
              <a:rPr lang="ru-RU" b="1" dirty="0" smtClean="0"/>
              <a:t>количества </a:t>
            </a:r>
            <a:r>
              <a:rPr lang="ru-RU" b="1" dirty="0"/>
              <a:t>работ по управлению, </a:t>
            </a:r>
            <a:r>
              <a:rPr lang="ru-RU" b="1" dirty="0" smtClean="0"/>
              <a:t>распространение </a:t>
            </a:r>
            <a:r>
              <a:rPr lang="ru-RU" b="1" dirty="0"/>
              <a:t>программ обучения менеджменту, </a:t>
            </a:r>
            <a:r>
              <a:rPr lang="ru-RU" b="1" dirty="0" smtClean="0"/>
              <a:t>обобщение </a:t>
            </a:r>
            <a:r>
              <a:rPr lang="ru-RU" b="1" dirty="0"/>
              <a:t>управленческого опыта разных стран через обследования, широких </a:t>
            </a:r>
            <a:r>
              <a:rPr lang="ru-RU" b="1" dirty="0" smtClean="0"/>
              <a:t>международных </a:t>
            </a:r>
            <a:r>
              <a:rPr lang="ru-RU" b="1" dirty="0"/>
              <a:t>контактов </a:t>
            </a:r>
            <a:r>
              <a:rPr lang="ru-RU" b="1" dirty="0" smtClean="0"/>
              <a:t>ученых; </a:t>
            </a:r>
          </a:p>
          <a:p>
            <a:r>
              <a:rPr lang="ru-RU" b="1" i="1" dirty="0" smtClean="0"/>
              <a:t>– </a:t>
            </a:r>
            <a:r>
              <a:rPr lang="ru-RU" b="1" i="1" dirty="0"/>
              <a:t>практическая направленность современного развития науки </a:t>
            </a:r>
            <a:r>
              <a:rPr lang="ru-RU" b="1" i="1" dirty="0" smtClean="0"/>
              <a:t>управления</a:t>
            </a:r>
            <a:r>
              <a:rPr lang="ru-RU" b="1" dirty="0" smtClean="0"/>
              <a:t>; </a:t>
            </a:r>
            <a:endParaRPr lang="ru-RU" b="1" dirty="0"/>
          </a:p>
          <a:p>
            <a:r>
              <a:rPr lang="ru-RU" b="1" i="1" dirty="0"/>
              <a:t>– ориентация на количественное увеличение, многослойность управленческого аппарата, усиление дифференциации управленческого труда. </a:t>
            </a:r>
            <a:endParaRPr lang="ru-RU" b="1" i="1" dirty="0" smtClean="0"/>
          </a:p>
          <a:p>
            <a:r>
              <a:rPr lang="ru-RU" b="1" dirty="0" smtClean="0"/>
              <a:t>Современные </a:t>
            </a:r>
            <a:r>
              <a:rPr lang="ru-RU" b="1" dirty="0"/>
              <a:t>условия общественного развития требуют не меньше, а даже больше управленцев, чем прежде. </a:t>
            </a:r>
            <a:endParaRPr lang="ru-RU" b="1" dirty="0" smtClean="0"/>
          </a:p>
          <a:p>
            <a:r>
              <a:rPr lang="ru-RU" b="1" dirty="0" smtClean="0"/>
              <a:t>Например</a:t>
            </a:r>
            <a:r>
              <a:rPr lang="ru-RU" b="1" dirty="0"/>
              <a:t>, доля административно-управленческих работников в общей численности </a:t>
            </a:r>
            <a:r>
              <a:rPr lang="ru-RU" b="1" dirty="0" smtClean="0"/>
              <a:t>занятых </a:t>
            </a:r>
            <a:r>
              <a:rPr lang="ru-RU" b="1" dirty="0"/>
              <a:t>в обрабатывающей промышленности США повысилась с 15 % (в конце 40 </a:t>
            </a:r>
            <a:r>
              <a:rPr lang="ru-RU" b="1" dirty="0" smtClean="0"/>
              <a:t>- 50-х </a:t>
            </a:r>
            <a:r>
              <a:rPr lang="ru-RU" b="1" dirty="0"/>
              <a:t>годов прошлого века) до 30 % (в середине 80-х годов). </a:t>
            </a:r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b="1" dirty="0"/>
              <a:t>в некоторых фирмах эта доля достигает </a:t>
            </a:r>
            <a:r>
              <a:rPr lang="ru-RU" b="1" dirty="0" smtClean="0"/>
              <a:t>70–80 </a:t>
            </a:r>
            <a:r>
              <a:rPr lang="ru-RU" b="1" dirty="0"/>
              <a:t>%. </a:t>
            </a:r>
            <a:endParaRPr lang="ru-RU" b="1" dirty="0" smtClean="0"/>
          </a:p>
          <a:p>
            <a:r>
              <a:rPr lang="ru-RU" b="1" dirty="0" smtClean="0"/>
              <a:t>Современный </a:t>
            </a:r>
            <a:r>
              <a:rPr lang="ru-RU" b="1" dirty="0"/>
              <a:t>управленческий </a:t>
            </a:r>
            <a:r>
              <a:rPr lang="ru-RU" b="1" dirty="0" smtClean="0"/>
              <a:t>труд стал </a:t>
            </a:r>
            <a:r>
              <a:rPr lang="ru-RU" b="1" dirty="0"/>
              <a:t>принципиально </a:t>
            </a:r>
            <a:r>
              <a:rPr lang="ru-RU" b="1" dirty="0" smtClean="0"/>
              <a:t>другим, </a:t>
            </a:r>
            <a:r>
              <a:rPr lang="ru-RU" b="1" dirty="0"/>
              <a:t>вследствие широкого использования достижений современной цивилизации (компьютеры, различная оргтехника, </a:t>
            </a:r>
            <a:r>
              <a:rPr lang="ru-RU" b="1" dirty="0" smtClean="0"/>
              <a:t>всевозможные </a:t>
            </a:r>
            <a:r>
              <a:rPr lang="ru-RU" b="1" dirty="0"/>
              <a:t>средства обработки, передачи и накопления информации, средства, </a:t>
            </a:r>
            <a:r>
              <a:rPr lang="ru-RU" b="1" dirty="0" smtClean="0"/>
              <a:t>позволяющие </a:t>
            </a:r>
            <a:r>
              <a:rPr lang="ru-RU" b="1" dirty="0"/>
              <a:t>почти мгновенно устанавливать связь даже с самой удаленной точкой света и др.). </a:t>
            </a:r>
          </a:p>
        </p:txBody>
      </p:sp>
    </p:spTree>
    <p:extLst>
      <p:ext uri="{BB962C8B-B14F-4D97-AF65-F5344CB8AC3E}">
        <p14:creationId xmlns:p14="http://schemas.microsoft.com/office/powerpoint/2010/main" val="2336455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148"/>
            <a:ext cx="10515600" cy="66908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 </a:t>
            </a:r>
            <a:r>
              <a:rPr lang="ru-RU" b="1" dirty="0"/>
              <a:t>одной стороны, управленческий труд в результате </a:t>
            </a:r>
            <a:r>
              <a:rPr lang="ru-RU" b="1" dirty="0" err="1"/>
              <a:t>технологизации</a:t>
            </a:r>
            <a:r>
              <a:rPr lang="ru-RU" b="1" dirty="0"/>
              <a:t> упростился и стал </a:t>
            </a:r>
            <a:r>
              <a:rPr lang="ru-RU" b="1" dirty="0" err="1"/>
              <a:t>оперативнее</a:t>
            </a:r>
            <a:r>
              <a:rPr lang="ru-RU" b="1" dirty="0"/>
              <a:t>, а с другой — это привело к усложнению деятельности управленца в силу ряда причин. </a:t>
            </a:r>
            <a:endParaRPr lang="ru-RU" b="1" dirty="0" smtClean="0"/>
          </a:p>
          <a:p>
            <a:r>
              <a:rPr lang="ru-RU" b="1" i="1" dirty="0" smtClean="0"/>
              <a:t>– </a:t>
            </a:r>
            <a:r>
              <a:rPr lang="ru-RU" b="1" i="1" dirty="0"/>
              <a:t>ориентация на Человека, как на наивысшую ценность всего процесса </a:t>
            </a:r>
            <a:r>
              <a:rPr lang="ru-RU" b="1" i="1" dirty="0" smtClean="0"/>
              <a:t>управления</a:t>
            </a:r>
            <a:r>
              <a:rPr lang="ru-RU" b="1" i="1" dirty="0"/>
              <a:t>. </a:t>
            </a:r>
            <a:endParaRPr lang="ru-RU" b="1" i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центре современных концепций управления находится Человек, который </a:t>
            </a:r>
            <a:r>
              <a:rPr lang="ru-RU" b="1" dirty="0" smtClean="0"/>
              <a:t>рассматривается </a:t>
            </a:r>
            <a:r>
              <a:rPr lang="ru-RU" b="1" dirty="0"/>
              <a:t>как наивысшая ценность для организации. </a:t>
            </a:r>
            <a:endParaRPr lang="ru-RU" b="1" dirty="0" smtClean="0"/>
          </a:p>
          <a:p>
            <a:r>
              <a:rPr lang="ru-RU" b="1" dirty="0" smtClean="0"/>
              <a:t>Исходя </a:t>
            </a:r>
            <a:r>
              <a:rPr lang="ru-RU" b="1" dirty="0"/>
              <a:t>из </a:t>
            </a:r>
            <a:r>
              <a:rPr lang="ru-RU" b="1" dirty="0" smtClean="0"/>
              <a:t>этого, </a:t>
            </a:r>
            <a:r>
              <a:rPr lang="ru-RU" b="1" dirty="0"/>
              <a:t>все системы управления нацелены на пробуждение </a:t>
            </a:r>
            <a:r>
              <a:rPr lang="ru-RU" b="1" dirty="0" smtClean="0"/>
              <a:t>способностей </a:t>
            </a:r>
            <a:r>
              <a:rPr lang="ru-RU" b="1" dirty="0"/>
              <a:t>работников с тем, чтобы они были в максимальной степени использованы в процессе совместной </a:t>
            </a:r>
            <a:r>
              <a:rPr lang="ru-RU" b="1" dirty="0" smtClean="0"/>
              <a:t>деятельности</a:t>
            </a:r>
            <a:r>
              <a:rPr lang="ru-RU" b="1" dirty="0"/>
              <a:t>, </a:t>
            </a:r>
            <a:r>
              <a:rPr lang="ru-RU" b="1" dirty="0" smtClean="0"/>
              <a:t>сам </a:t>
            </a:r>
            <a:r>
              <a:rPr lang="ru-RU" b="1" dirty="0"/>
              <a:t>человек стремился бы к процветанию организации, в которой он </a:t>
            </a:r>
            <a:r>
              <a:rPr lang="ru-RU" b="1" dirty="0" smtClean="0"/>
              <a:t>работает. </a:t>
            </a:r>
          </a:p>
          <a:p>
            <a:r>
              <a:rPr lang="ru-RU" b="1" dirty="0" smtClean="0"/>
              <a:t>С </a:t>
            </a:r>
            <a:r>
              <a:rPr lang="ru-RU" b="1" dirty="0"/>
              <a:t>учетом всего этого </a:t>
            </a:r>
            <a:r>
              <a:rPr lang="ru-RU" b="1" dirty="0" smtClean="0"/>
              <a:t>разрабатываются </a:t>
            </a:r>
            <a:r>
              <a:rPr lang="ru-RU" b="1" dirty="0"/>
              <a:t>различные модели управления, главным для которых является то, что в центре их внимания находится Человек. </a:t>
            </a:r>
            <a:endParaRPr lang="ru-RU" b="1" dirty="0" smtClean="0"/>
          </a:p>
          <a:p>
            <a:r>
              <a:rPr lang="ru-RU" b="1" dirty="0" smtClean="0"/>
              <a:t>Такие </a:t>
            </a:r>
            <a:r>
              <a:rPr lang="ru-RU" b="1" dirty="0"/>
              <a:t>модели, при всем их различии, как правило, содержат четыре взаимосвязанных блока: </a:t>
            </a:r>
            <a:r>
              <a:rPr lang="ru-RU" b="1" u="sng" dirty="0"/>
              <a:t>персонал </a:t>
            </a:r>
            <a:r>
              <a:rPr lang="ru-RU" b="1" u="sng" dirty="0" smtClean="0"/>
              <a:t>организации</a:t>
            </a:r>
            <a:r>
              <a:rPr lang="ru-RU" b="1" u="sng" dirty="0"/>
              <a:t>, тщательный учет знаний и способностей работников, стиль и культура </a:t>
            </a:r>
            <a:r>
              <a:rPr lang="ru-RU" b="1" u="sng" dirty="0" smtClean="0"/>
              <a:t>деловых </a:t>
            </a:r>
            <a:r>
              <a:rPr lang="ru-RU" b="1" u="sng" dirty="0"/>
              <a:t>взаимоотношений в организации и долгосрочные цели развития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4633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917" y="438538"/>
            <a:ext cx="11346025" cy="6270171"/>
          </a:xfrm>
        </p:spPr>
        <p:txBody>
          <a:bodyPr>
            <a:norm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соответствии со старой </a:t>
            </a:r>
            <a:r>
              <a:rPr lang="ru-RU" b="1" dirty="0" smtClean="0"/>
              <a:t>парадигмой </a:t>
            </a:r>
            <a:r>
              <a:rPr lang="ru-RU" b="1" dirty="0"/>
              <a:t>в системе управления приоритетными считались </a:t>
            </a:r>
            <a:r>
              <a:rPr lang="ru-RU" b="1" dirty="0" smtClean="0"/>
              <a:t>расширение, </a:t>
            </a:r>
            <a:r>
              <a:rPr lang="ru-RU" b="1" dirty="0"/>
              <a:t>конкуренция, количество, доминирование, самоутверждение. </a:t>
            </a:r>
            <a:endParaRPr lang="ru-RU" b="1" dirty="0" smtClean="0"/>
          </a:p>
          <a:p>
            <a:r>
              <a:rPr lang="ru-RU" b="1" dirty="0" smtClean="0"/>
              <a:t>Новая </a:t>
            </a:r>
            <a:r>
              <a:rPr lang="ru-RU" b="1" dirty="0"/>
              <a:t>концепция управления выдвигает в качестве приоритетов сохранение, кооперацию, качество, партнерство, интеграцию. </a:t>
            </a:r>
            <a:endParaRPr lang="ru-RU" b="1" dirty="0" smtClean="0"/>
          </a:p>
          <a:p>
            <a:r>
              <a:rPr lang="ru-RU" b="1" dirty="0" smtClean="0"/>
              <a:t>Сегодня </a:t>
            </a:r>
            <a:r>
              <a:rPr lang="ru-RU" b="1" dirty="0"/>
              <a:t>в центр стратегической концепции управления </a:t>
            </a:r>
            <a:r>
              <a:rPr lang="ru-RU" b="1" dirty="0" smtClean="0"/>
              <a:t>ставится </a:t>
            </a:r>
            <a:r>
              <a:rPr lang="ru-RU" b="1" i="1" u="sng" dirty="0" smtClean="0"/>
              <a:t>человек</a:t>
            </a:r>
            <a:r>
              <a:rPr lang="ru-RU" b="1" i="1" u="sng" dirty="0"/>
              <a:t>, который рассматривается как наивысшая ценность для организации.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6" y="3657600"/>
            <a:ext cx="69907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84" y="393956"/>
            <a:ext cx="10515600" cy="273972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закономерности управленческой деятельности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2597" y="530942"/>
            <a:ext cx="12166609" cy="62826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Управление </a:t>
            </a:r>
            <a:r>
              <a:rPr lang="ru-RU" sz="2400" b="1" dirty="0"/>
              <a:t>осуществляется через взаимодействие людей. </a:t>
            </a:r>
            <a:endParaRPr lang="ru-RU" sz="2400" b="1" dirty="0" smtClean="0"/>
          </a:p>
          <a:p>
            <a:r>
              <a:rPr lang="ru-RU" sz="2400" b="1" dirty="0" smtClean="0"/>
              <a:t>Поэтому руководителю </a:t>
            </a:r>
            <a:r>
              <a:rPr lang="ru-RU" sz="2400" b="1" dirty="0"/>
              <a:t>в своей деятельности необходимо учитывать законы динамики психологических процессов, межличностных отношений, группового </a:t>
            </a:r>
            <a:r>
              <a:rPr lang="ru-RU" sz="2400" b="1" dirty="0" smtClean="0"/>
              <a:t>поведения. </a:t>
            </a:r>
          </a:p>
          <a:p>
            <a:r>
              <a:rPr lang="ru-RU" sz="2400" b="1" dirty="0" smtClean="0"/>
              <a:t>К числу основных закономерностей относятся:</a:t>
            </a:r>
          </a:p>
          <a:p>
            <a:r>
              <a:rPr lang="ru-RU" sz="2400" b="1" u="sng" dirty="0" smtClean="0"/>
              <a:t> 1. Закон неопределенности отклика. </a:t>
            </a:r>
            <a:r>
              <a:rPr lang="ru-RU" sz="2400" b="1" dirty="0" smtClean="0"/>
              <a:t>Иногда используется другое его название — закон восприятия людьми внешних воздействий вследствие различия их психологических структур. Этот закон устанавливает, что разные люди, и даже один человек, в разное </a:t>
            </a:r>
            <a:r>
              <a:rPr lang="ru-RU" sz="2400" b="1" u="sng" dirty="0" smtClean="0"/>
              <a:t>время могут по-разному реагировать на одинаковые воздействия. </a:t>
            </a:r>
          </a:p>
          <a:p>
            <a:r>
              <a:rPr lang="ru-RU" sz="2400" b="1" u="sng" dirty="0" smtClean="0"/>
              <a:t>2. Закон неадекватности отображения человека человеком </a:t>
            </a:r>
            <a:r>
              <a:rPr lang="ru-RU" sz="2400" b="1" dirty="0" smtClean="0"/>
              <a:t>заключается в том, что ни один человек не может постичь другого человека с такой степенью достоверности, которая была бы достаточной для принятия серьезных решений относительно данного человека. </a:t>
            </a:r>
          </a:p>
          <a:p>
            <a:r>
              <a:rPr lang="ru-RU" sz="2400" b="1" dirty="0" smtClean="0"/>
              <a:t>Этот закон учитывает непрерывную изменчивость природы и сущности человека в соответствии с возрастной асинхронностью. Любой, даже взрослый человек определенного календарного возраста в разные моменты жизни может находиться на разных уровнях физиологического, интеллектуального, эмоционального, социального, мотивационно-волевого решения.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1231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87" y="216310"/>
            <a:ext cx="10931013" cy="648929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3. Познанию реального психологического портрета личности способствуют </a:t>
            </a:r>
            <a:r>
              <a:rPr lang="ru-RU" b="1" i="1" u="sng" dirty="0"/>
              <a:t>принцип универсальной талантливости</a:t>
            </a:r>
            <a:r>
              <a:rPr lang="ru-RU" b="1" i="1" dirty="0"/>
              <a:t>. </a:t>
            </a:r>
            <a:endParaRPr lang="ru-RU" b="1" i="1" dirty="0" smtClean="0"/>
          </a:p>
          <a:p>
            <a:r>
              <a:rPr lang="ru-RU" b="1" dirty="0" smtClean="0"/>
              <a:t>Нет </a:t>
            </a:r>
            <a:r>
              <a:rPr lang="ru-RU" b="1" dirty="0"/>
              <a:t>людей неспособных, есть люди, </a:t>
            </a:r>
            <a:r>
              <a:rPr lang="ru-RU" b="1" dirty="0" smtClean="0"/>
              <a:t>занятые </a:t>
            </a:r>
            <a:r>
              <a:rPr lang="ru-RU" b="1" dirty="0"/>
              <a:t>не своим делом. </a:t>
            </a:r>
            <a:endParaRPr lang="ru-RU" b="1" dirty="0" smtClean="0"/>
          </a:p>
          <a:p>
            <a:r>
              <a:rPr lang="ru-RU" b="1" u="sng" dirty="0" smtClean="0"/>
              <a:t>4</a:t>
            </a:r>
            <a:r>
              <a:rPr lang="ru-RU" b="1" u="sng" dirty="0"/>
              <a:t>. </a:t>
            </a:r>
            <a:r>
              <a:rPr lang="ru-RU" b="1" i="1" u="sng" dirty="0"/>
              <a:t>Принцип развития. </a:t>
            </a:r>
            <a:r>
              <a:rPr lang="ru-RU" b="1" dirty="0"/>
              <a:t>Способности развиваются в результате изменения </a:t>
            </a:r>
            <a:r>
              <a:rPr lang="ru-RU" b="1" dirty="0" smtClean="0"/>
              <a:t>условий </a:t>
            </a:r>
            <a:r>
              <a:rPr lang="ru-RU" b="1" dirty="0"/>
              <a:t>жизни личности и ее интеллектуально-психологических тренировок. </a:t>
            </a:r>
            <a:endParaRPr lang="ru-RU" b="1" dirty="0" smtClean="0"/>
          </a:p>
          <a:p>
            <a:r>
              <a:rPr lang="ru-RU" b="1" u="sng" dirty="0" smtClean="0"/>
              <a:t>5</a:t>
            </a:r>
            <a:r>
              <a:rPr lang="ru-RU" b="1" u="sng" dirty="0"/>
              <a:t>. </a:t>
            </a:r>
            <a:r>
              <a:rPr lang="ru-RU" b="1" i="1" u="sng" dirty="0"/>
              <a:t>Принцип неисчерпаемости. </a:t>
            </a:r>
            <a:r>
              <a:rPr lang="ru-RU" b="1" dirty="0"/>
              <a:t>Ни одна оценка человека при его жизни не </a:t>
            </a:r>
            <a:r>
              <a:rPr lang="ru-RU" b="1" dirty="0" smtClean="0"/>
              <a:t>может </a:t>
            </a:r>
            <a:r>
              <a:rPr lang="ru-RU" b="1" dirty="0"/>
              <a:t>считаться окончательной. </a:t>
            </a:r>
            <a:endParaRPr lang="ru-RU" b="1" dirty="0" smtClean="0"/>
          </a:p>
          <a:p>
            <a:r>
              <a:rPr lang="ru-RU" b="1" u="sng" dirty="0" smtClean="0"/>
              <a:t>6</a:t>
            </a:r>
            <a:r>
              <a:rPr lang="ru-RU" b="1" u="sng" dirty="0"/>
              <a:t>. </a:t>
            </a:r>
            <a:r>
              <a:rPr lang="ru-RU" b="1" i="1" u="sng" dirty="0"/>
              <a:t>Закон неадекватности самооценки </a:t>
            </a:r>
            <a:r>
              <a:rPr lang="ru-RU" b="1" dirty="0"/>
              <a:t>учитывает, что психика человека </a:t>
            </a:r>
            <a:r>
              <a:rPr lang="ru-RU" b="1" dirty="0" smtClean="0"/>
              <a:t>представляет </a:t>
            </a:r>
            <a:r>
              <a:rPr lang="ru-RU" b="1" dirty="0"/>
              <a:t>собой органичное единство двух составляющих: осознанного (</a:t>
            </a:r>
            <a:r>
              <a:rPr lang="ru-RU" b="1" dirty="0" err="1"/>
              <a:t>логическо</a:t>
            </a:r>
            <a:r>
              <a:rPr lang="ru-RU" b="1" dirty="0"/>
              <a:t>-мыслительного) и неосознанного (эмоционально-чувственного, интуитивного), </a:t>
            </a:r>
            <a:r>
              <a:rPr lang="ru-RU" b="1" dirty="0" smtClean="0"/>
              <a:t>составляя </a:t>
            </a:r>
            <a:r>
              <a:rPr lang="ru-RU" b="1" dirty="0"/>
              <a:t>как бы надводную (видимую) и подводную (скрытую) части айсберга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u="sng" dirty="0"/>
              <a:t>7. </a:t>
            </a:r>
            <a:r>
              <a:rPr lang="ru-RU" b="1" i="1" u="sng" dirty="0"/>
              <a:t>Закон расщепления смысла управленческой информации </a:t>
            </a:r>
            <a:r>
              <a:rPr lang="ru-RU" b="1" dirty="0"/>
              <a:t>учитывает </a:t>
            </a:r>
            <a:r>
              <a:rPr lang="ru-RU" b="1" dirty="0" smtClean="0"/>
              <a:t>объективную </a:t>
            </a:r>
            <a:r>
              <a:rPr lang="ru-RU" b="1" dirty="0"/>
              <a:t>тенденцию к изменению смысла директивной и иной информации в процессе ее движения по иерархической лестнице управления.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840407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980"/>
            <a:ext cx="10515600" cy="6636569"/>
          </a:xfrm>
        </p:spPr>
        <p:txBody>
          <a:bodyPr>
            <a:normAutofit/>
          </a:bodyPr>
          <a:lstStyle/>
          <a:p>
            <a:r>
              <a:rPr lang="ru-RU" b="1" u="sng" dirty="0"/>
              <a:t>8. </a:t>
            </a:r>
            <a:r>
              <a:rPr lang="ru-RU" b="1" i="1" u="sng" dirty="0"/>
              <a:t>Закон самосохранения </a:t>
            </a:r>
            <a:r>
              <a:rPr lang="ru-RU" b="1" dirty="0"/>
              <a:t>утверждает, что ведущим мотивом социального </a:t>
            </a:r>
            <a:r>
              <a:rPr lang="ru-RU" b="1" dirty="0" smtClean="0"/>
              <a:t>поведения </a:t>
            </a:r>
            <a:r>
              <a:rPr lang="ru-RU" b="1" dirty="0"/>
              <a:t>личности в управленческой деятельности является сохранение ее личного </a:t>
            </a:r>
            <a:r>
              <a:rPr lang="ru-RU" b="1" dirty="0" smtClean="0"/>
              <a:t>социального </a:t>
            </a:r>
            <a:r>
              <a:rPr lang="ru-RU" b="1" dirty="0"/>
              <a:t>статуса, ее личной состоятельности, чувства собственного </a:t>
            </a:r>
            <a:r>
              <a:rPr lang="ru-RU" b="1" u="sng" dirty="0"/>
              <a:t>достоинства. </a:t>
            </a:r>
            <a:endParaRPr lang="ru-RU" b="1" u="sng" dirty="0" smtClean="0"/>
          </a:p>
          <a:p>
            <a:r>
              <a:rPr lang="ru-RU" b="1" u="sng" dirty="0" smtClean="0"/>
              <a:t>9</a:t>
            </a:r>
            <a:r>
              <a:rPr lang="ru-RU" b="1" u="sng" dirty="0"/>
              <a:t>. </a:t>
            </a:r>
            <a:r>
              <a:rPr lang="ru-RU" b="1" i="1" u="sng" dirty="0"/>
              <a:t>Закон компенсации </a:t>
            </a:r>
            <a:r>
              <a:rPr lang="ru-RU" b="1" i="1" u="sng" dirty="0" smtClean="0"/>
              <a:t>- </a:t>
            </a:r>
            <a:r>
              <a:rPr lang="ru-RU" b="1" dirty="0" smtClean="0"/>
              <a:t>при </a:t>
            </a:r>
            <a:r>
              <a:rPr lang="ru-RU" b="1" dirty="0"/>
              <a:t>высоком уровне стимуляции к труду и высоких требованиях организационного окружения к человеку, нехватка каких-либо способностей для успешной конкретной деятельности возмещается другими </a:t>
            </a:r>
            <a:r>
              <a:rPr lang="ru-RU" b="1" dirty="0" smtClean="0"/>
              <a:t>способностями </a:t>
            </a:r>
            <a:r>
              <a:rPr lang="ru-RU" b="1" dirty="0"/>
              <a:t>или навыками. </a:t>
            </a:r>
            <a:endParaRPr lang="ru-RU" b="1" dirty="0" smtClean="0"/>
          </a:p>
          <a:p>
            <a:r>
              <a:rPr lang="ru-RU" b="1" dirty="0" smtClean="0"/>
              <a:t>Такой </a:t>
            </a:r>
            <a:r>
              <a:rPr lang="ru-RU" b="1" dirty="0"/>
              <a:t>компенсаторный механизм зачастую функционирует </a:t>
            </a:r>
            <a:r>
              <a:rPr lang="ru-RU" b="1" dirty="0" smtClean="0"/>
              <a:t>бессознательно</a:t>
            </a:r>
            <a:r>
              <a:rPr lang="ru-RU" b="1" dirty="0"/>
              <a:t>, человек приобретает свой личный опыт в ходе проб и ошибок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3185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7086600"/>
          </a:xfrm>
          <a:noFill/>
        </p:spPr>
      </p:pic>
    </p:spTree>
    <p:extLst>
      <p:ext uri="{BB962C8B-B14F-4D97-AF65-F5344CB8AC3E}">
        <p14:creationId xmlns:p14="http://schemas.microsoft.com/office/powerpoint/2010/main" val="12581606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9367" y="289367"/>
            <a:ext cx="6516547" cy="6331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Содержательно </a:t>
            </a:r>
            <a:r>
              <a:rPr lang="ru-RU" b="1" dirty="0" smtClean="0"/>
              <a:t>новая </a:t>
            </a:r>
            <a:r>
              <a:rPr lang="ru-RU" b="1" dirty="0" smtClean="0"/>
              <a:t>стратегическая концепция управления </a:t>
            </a:r>
            <a:r>
              <a:rPr lang="ru-RU" b="1" dirty="0" smtClean="0"/>
              <a:t>строится </a:t>
            </a:r>
            <a:r>
              <a:rPr lang="ru-RU" b="1" dirty="0" smtClean="0"/>
              <a:t>на следующих принципах: </a:t>
            </a:r>
          </a:p>
          <a:p>
            <a:pPr algn="just"/>
            <a:r>
              <a:rPr lang="ru-RU" b="1" dirty="0" smtClean="0"/>
              <a:t>– социальные инновации так же важны, как и психологические; </a:t>
            </a:r>
          </a:p>
          <a:p>
            <a:pPr algn="just"/>
            <a:r>
              <a:rPr lang="ru-RU" b="1" dirty="0" smtClean="0"/>
              <a:t>– скоординированная активность сотрудников возникает на основе взаимопонимания; </a:t>
            </a:r>
          </a:p>
          <a:p>
            <a:pPr algn="just"/>
            <a:r>
              <a:rPr lang="ru-RU" b="1" dirty="0" smtClean="0"/>
              <a:t>– общие проблемы решаются совместными усилиями сотрудников; </a:t>
            </a:r>
          </a:p>
          <a:p>
            <a:pPr algn="just"/>
            <a:r>
              <a:rPr lang="ru-RU" b="1" dirty="0" smtClean="0"/>
              <a:t>– кооперативный стиль работы должен преобладать;</a:t>
            </a:r>
          </a:p>
          <a:p>
            <a:pPr algn="just"/>
            <a:r>
              <a:rPr lang="ru-RU" b="1" dirty="0" smtClean="0"/>
              <a:t> – полное доверие работнику и предоставление ему максимальной самостоятельности; </a:t>
            </a:r>
          </a:p>
          <a:p>
            <a:pPr algn="just"/>
            <a:r>
              <a:rPr lang="ru-RU" b="1" dirty="0" smtClean="0"/>
              <a:t>– всемерное усиление и развитие мотивации работников. </a:t>
            </a:r>
          </a:p>
          <a:p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1" y="662993"/>
            <a:ext cx="4930815" cy="4120587"/>
          </a:xfrm>
        </p:spPr>
      </p:pic>
    </p:spTree>
    <p:extLst>
      <p:ext uri="{BB962C8B-B14F-4D97-AF65-F5344CB8AC3E}">
        <p14:creationId xmlns:p14="http://schemas.microsoft.com/office/powerpoint/2010/main" val="119951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12319819" cy="733486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Основу </a:t>
            </a:r>
            <a:r>
              <a:rPr lang="ru-RU" sz="2400" b="1" u="sng" dirty="0"/>
              <a:t>концепции </a:t>
            </a:r>
            <a:r>
              <a:rPr lang="ru-RU" sz="2400" b="1" u="sng" dirty="0" smtClean="0"/>
              <a:t>психологии </a:t>
            </a:r>
            <a:r>
              <a:rPr lang="ru-RU" sz="2400" b="1" u="sng" dirty="0"/>
              <a:t>управления </a:t>
            </a:r>
            <a:r>
              <a:rPr lang="ru-RU" sz="2400" b="1" u="sng" dirty="0" smtClean="0"/>
              <a:t>в </a:t>
            </a:r>
            <a:r>
              <a:rPr lang="ru-RU" sz="2400" b="1" u="sng" dirty="0"/>
              <a:t>организации в настоящее время составляют </a:t>
            </a:r>
            <a:r>
              <a:rPr lang="ru-RU" sz="2400" b="1" u="sng" dirty="0" smtClean="0"/>
              <a:t>возрастающая </a:t>
            </a:r>
            <a:r>
              <a:rPr lang="ru-RU" sz="2400" b="1" u="sng" dirty="0"/>
              <a:t>роль личности работника</a:t>
            </a:r>
            <a:r>
              <a:rPr lang="ru-RU" sz="2400" b="1" dirty="0"/>
              <a:t>, знание его мотивационных установок, умение их формировать и направлять в соответствии с задачами, стоящими перед организацией. </a:t>
            </a:r>
            <a:endParaRPr lang="ru-RU" sz="2400" b="1" dirty="0" smtClean="0"/>
          </a:p>
          <a:p>
            <a:r>
              <a:rPr lang="ru-RU" sz="2400" b="1" dirty="0" smtClean="0"/>
              <a:t>Многочисленные </a:t>
            </a:r>
            <a:r>
              <a:rPr lang="ru-RU" sz="2400" b="1" dirty="0"/>
              <a:t>исследования и опросы руководителей наиболее известных в мире компаний позволяют прийти к заключению, что эффективность любой </a:t>
            </a:r>
            <a:r>
              <a:rPr lang="ru-RU" sz="2400" b="1" dirty="0" smtClean="0"/>
              <a:t>организации </a:t>
            </a:r>
            <a:r>
              <a:rPr lang="ru-RU" sz="2400" b="1" dirty="0"/>
              <a:t>сегодня зависит от трех важнейших факторов 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– благоприятной деловой окружающей среды; </a:t>
            </a:r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/>
              <a:t>оптимальной стратегии организации; </a:t>
            </a:r>
          </a:p>
          <a:p>
            <a:r>
              <a:rPr lang="ru-RU" sz="2400" b="1" dirty="0"/>
              <a:t>– качества человеческих (особенно управленческих) ресурсов. </a:t>
            </a:r>
          </a:p>
          <a:p>
            <a:r>
              <a:rPr lang="ru-RU" sz="2400" b="1" dirty="0"/>
              <a:t>Глобальные изменения, происходящие в экономической сфере — это прежде всего интернационализация экономики и технического прогресса</a:t>
            </a:r>
            <a:r>
              <a:rPr lang="ru-RU" sz="2400" b="1" dirty="0" smtClean="0"/>
              <a:t>, развитие информационных </a:t>
            </a:r>
            <a:r>
              <a:rPr lang="ru-RU" sz="2400" b="1" dirty="0"/>
              <a:t>технологий, усиления конкуренции и одновременно сотрудничества, </a:t>
            </a:r>
            <a:r>
              <a:rPr lang="ru-RU" sz="2400" b="1" dirty="0" smtClean="0"/>
              <a:t>демографические </a:t>
            </a:r>
            <a:r>
              <a:rPr lang="ru-RU" sz="2400" b="1" dirty="0"/>
              <a:t>и </a:t>
            </a:r>
            <a:r>
              <a:rPr lang="ru-RU" sz="2400" b="1" dirty="0" smtClean="0"/>
              <a:t>образовательные изменения </a:t>
            </a:r>
            <a:r>
              <a:rPr lang="ru-RU" sz="2400" b="1" dirty="0"/>
              <a:t>на рынке труда. </a:t>
            </a:r>
            <a:endParaRPr lang="ru-RU" sz="2400" b="1" dirty="0" smtClean="0"/>
          </a:p>
          <a:p>
            <a:r>
              <a:rPr lang="ru-RU" sz="2400" b="1" dirty="0" smtClean="0"/>
              <a:t>Эти </a:t>
            </a:r>
            <a:r>
              <a:rPr lang="ru-RU" sz="2400" b="1" dirty="0"/>
              <a:t>и другие </a:t>
            </a:r>
            <a:r>
              <a:rPr lang="ru-RU" sz="2400" b="1" dirty="0" smtClean="0"/>
              <a:t>крупномасштабные </a:t>
            </a:r>
            <a:r>
              <a:rPr lang="ru-RU" sz="2400" b="1" dirty="0"/>
              <a:t>изменения </a:t>
            </a:r>
            <a:r>
              <a:rPr lang="ru-RU" sz="2400" b="1" dirty="0" smtClean="0"/>
              <a:t>приводят </a:t>
            </a:r>
            <a:r>
              <a:rPr lang="ru-RU" sz="2400" b="1" dirty="0"/>
              <a:t>к кардинальным изменениям в </a:t>
            </a:r>
            <a:r>
              <a:rPr lang="ru-RU" sz="2400" b="1" dirty="0" smtClean="0"/>
              <a:t>организационных </a:t>
            </a:r>
            <a:r>
              <a:rPr lang="ru-RU" sz="2400" b="1" dirty="0"/>
              <a:t>структурах и практике </a:t>
            </a:r>
            <a:r>
              <a:rPr lang="ru-RU" sz="2400" b="1" dirty="0" smtClean="0"/>
              <a:t>управления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2201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284" y="137652"/>
            <a:ext cx="10901516" cy="66758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Наиболее важными </a:t>
            </a:r>
            <a:r>
              <a:rPr lang="ru-RU" b="1" dirty="0" smtClean="0"/>
              <a:t>признаками </a:t>
            </a:r>
            <a:r>
              <a:rPr lang="ru-RU" b="1" dirty="0"/>
              <a:t>таких изменений, по заключению Международной организации труда (МОТ), являются следующие: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организация и ее среда становятся все более ориентированными на рынок, на более жесткий контроль издержек производства.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организационная структура становится все более децентрализованной и </a:t>
            </a:r>
            <a:r>
              <a:rPr lang="ru-RU" b="1" dirty="0" smtClean="0"/>
              <a:t>фрагментарной</a:t>
            </a:r>
            <a:r>
              <a:rPr lang="ru-RU" b="1" dirty="0"/>
              <a:t>. </a:t>
            </a:r>
            <a:r>
              <a:rPr lang="ru-RU" b="1" dirty="0" smtClean="0"/>
              <a:t>Крупные </a:t>
            </a:r>
            <a:r>
              <a:rPr lang="ru-RU" b="1" dirty="0"/>
              <a:t>компании распадаются в сфере управления на ряд средних и </a:t>
            </a:r>
            <a:r>
              <a:rPr lang="ru-RU" b="1" dirty="0" smtClean="0"/>
              <a:t>мелких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«горизонтальное управление» становится более важным, чем «вертикальное», иерархическое, что повышает роль таких ценностей, как кооперация, инициатива, риск, независимость, предвидение.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обновление, творчество, долгосрочная ориентация становятся необходимыми компонентами практики управления.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стиль управления, система ценностей и квалификационно-поведенческие </a:t>
            </a:r>
            <a:r>
              <a:rPr lang="ru-RU" b="1" dirty="0" smtClean="0"/>
              <a:t>профили </a:t>
            </a:r>
            <a:r>
              <a:rPr lang="ru-RU" b="1" dirty="0"/>
              <a:t>руководителей и менеджеров меняются от бюрократического к инициативному и предпринимательскому.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u="sng" dirty="0"/>
              <a:t>люди и талант — наиболее ценные ресурсы организации. </a:t>
            </a:r>
            <a:endParaRPr lang="ru-RU" b="1" u="sng" dirty="0" smtClean="0"/>
          </a:p>
          <a:p>
            <a:r>
              <a:rPr lang="ru-RU" b="1" dirty="0" smtClean="0"/>
              <a:t>Управление человеческими </a:t>
            </a:r>
            <a:r>
              <a:rPr lang="ru-RU" b="1" dirty="0"/>
              <a:t>ресурсами становится ее стратегической задачей. </a:t>
            </a:r>
            <a:r>
              <a:rPr lang="ru-RU" b="1" u="sng" dirty="0"/>
              <a:t>Развитие человеческого </a:t>
            </a:r>
            <a:r>
              <a:rPr lang="ru-RU" b="1" u="sng" dirty="0" smtClean="0"/>
              <a:t>потенциала </a:t>
            </a:r>
            <a:r>
              <a:rPr lang="ru-RU" b="1" u="sng" dirty="0"/>
              <a:t>превращается в статью инвестиций, а не </a:t>
            </a:r>
            <a:r>
              <a:rPr lang="ru-RU" b="1" u="sng" dirty="0" smtClean="0"/>
              <a:t>затрат</a:t>
            </a:r>
            <a:r>
              <a:rPr lang="ru-RU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19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42" y="255638"/>
            <a:ext cx="11818374" cy="6390967"/>
          </a:xfrm>
        </p:spPr>
        <p:txBody>
          <a:bodyPr>
            <a:noAutofit/>
          </a:bodyPr>
          <a:lstStyle/>
          <a:p>
            <a:r>
              <a:rPr lang="ru-RU" sz="3200" b="1" dirty="0"/>
              <a:t>Таким образом, современная наука управления последовательно </a:t>
            </a:r>
            <a:r>
              <a:rPr lang="ru-RU" sz="3200" b="1" dirty="0" smtClean="0"/>
              <a:t>разворачивается </a:t>
            </a:r>
            <a:r>
              <a:rPr lang="ru-RU" sz="3200" b="1" dirty="0"/>
              <a:t>в сторону </a:t>
            </a:r>
            <a:r>
              <a:rPr lang="ru-RU" sz="3200" b="1" dirty="0" err="1"/>
              <a:t>социологизации</a:t>
            </a:r>
            <a:r>
              <a:rPr lang="ru-RU" sz="3200" b="1" dirty="0"/>
              <a:t> и </a:t>
            </a:r>
            <a:r>
              <a:rPr lang="ru-RU" sz="3200" b="1" dirty="0" err="1"/>
              <a:t>психологизации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настоящее время поиск путей </a:t>
            </a:r>
            <a:r>
              <a:rPr lang="ru-RU" sz="3200" b="1" dirty="0" smtClean="0"/>
              <a:t>активизации </a:t>
            </a:r>
            <a:r>
              <a:rPr lang="ru-RU" sz="3200" b="1" dirty="0"/>
              <a:t>человеческого фактора внутри организации и учет социально-психологических особенностей персонала признаны решающим условием повышения эффективности совместной деятельности любой организации. </a:t>
            </a:r>
            <a:endParaRPr lang="ru-RU" sz="3200" b="1" dirty="0" smtClean="0"/>
          </a:p>
          <a:p>
            <a:r>
              <a:rPr lang="ru-RU" sz="3200" b="1" dirty="0" smtClean="0"/>
              <a:t>Все </a:t>
            </a:r>
            <a:r>
              <a:rPr lang="ru-RU" sz="3200" b="1" dirty="0"/>
              <a:t>чаще подчеркивается необходимость многосторонней разработки психологии управления как особой, отдельной отрасли психологической науки, со своими основными особенностями и тенденциями </a:t>
            </a:r>
            <a:r>
              <a:rPr lang="ru-RU" sz="3200" b="1" dirty="0" smtClean="0"/>
              <a:t>изменений </a:t>
            </a:r>
            <a:r>
              <a:rPr lang="ru-RU" sz="3200" b="1" dirty="0"/>
              <a:t>объекта и предметов исследования.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39931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97" y="451412"/>
            <a:ext cx="6565739" cy="64065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Выделяют </a:t>
            </a:r>
            <a:r>
              <a:rPr lang="ru-RU" b="1" dirty="0"/>
              <a:t>три основных фактора, оказывающих воздействие на людей в </a:t>
            </a:r>
            <a:r>
              <a:rPr lang="ru-RU" b="1" dirty="0" smtClean="0"/>
              <a:t>организации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Первый </a:t>
            </a:r>
            <a:r>
              <a:rPr lang="ru-RU" b="1" u="sng" dirty="0"/>
              <a:t>— </a:t>
            </a:r>
            <a:r>
              <a:rPr lang="ru-RU" b="1" i="1" u="sng" dirty="0"/>
              <a:t>иерархическая структура организации</a:t>
            </a:r>
            <a:r>
              <a:rPr lang="ru-RU" b="1" u="sng" dirty="0"/>
              <a:t>, </a:t>
            </a:r>
            <a:r>
              <a:rPr lang="ru-RU" b="1" dirty="0"/>
              <a:t>где основное средство </a:t>
            </a:r>
            <a:r>
              <a:rPr lang="ru-RU" b="1" dirty="0" smtClean="0"/>
              <a:t>воздействия </a:t>
            </a:r>
            <a:r>
              <a:rPr lang="ru-RU" b="1" dirty="0"/>
              <a:t>— это отношения «власть — подчинение», давление на человека «сверху» с помощью принуждения, контроля над распределением материальных благ. </a:t>
            </a:r>
            <a:endParaRPr lang="ru-RU" b="1" dirty="0" smtClean="0"/>
          </a:p>
          <a:p>
            <a:r>
              <a:rPr lang="ru-RU" b="1" dirty="0" smtClean="0"/>
              <a:t>Второй </a:t>
            </a:r>
            <a:r>
              <a:rPr lang="ru-RU" b="1" dirty="0"/>
              <a:t>— </a:t>
            </a:r>
            <a:r>
              <a:rPr lang="ru-RU" b="1" i="1" u="sng" dirty="0"/>
              <a:t>культура</a:t>
            </a:r>
            <a:r>
              <a:rPr lang="ru-RU" b="1" u="sng" dirty="0"/>
              <a:t>, </a:t>
            </a:r>
            <a:r>
              <a:rPr lang="ru-RU" b="1" dirty="0"/>
              <a:t>т. е. вырабатываемые обществом, организацией, группой людей совместные ценности, социальные нормы, установки поведения, которые </a:t>
            </a:r>
            <a:r>
              <a:rPr lang="ru-RU" b="1" dirty="0" smtClean="0"/>
              <a:t>регламентируют </a:t>
            </a:r>
            <a:r>
              <a:rPr lang="ru-RU" b="1" dirty="0"/>
              <a:t>действия личности, заставляют </a:t>
            </a:r>
            <a:r>
              <a:rPr lang="ru-RU" b="1" dirty="0" smtClean="0"/>
              <a:t>человека </a:t>
            </a:r>
            <a:r>
              <a:rPr lang="ru-RU" b="1" dirty="0"/>
              <a:t>вести себя </a:t>
            </a:r>
            <a:r>
              <a:rPr lang="ru-RU" b="1" dirty="0" smtClean="0"/>
              <a:t> в </a:t>
            </a:r>
            <a:r>
              <a:rPr lang="ru-RU" b="1" u="sng" dirty="0" smtClean="0"/>
              <a:t>соответствии с этими нормами.</a:t>
            </a:r>
          </a:p>
          <a:p>
            <a:r>
              <a:rPr lang="ru-RU" b="1" u="sng" dirty="0" smtClean="0"/>
              <a:t>Третий </a:t>
            </a:r>
            <a:r>
              <a:rPr lang="ru-RU" b="1" u="sng" dirty="0"/>
              <a:t>— </a:t>
            </a:r>
            <a:r>
              <a:rPr lang="ru-RU" b="1" i="1" u="sng" dirty="0"/>
              <a:t>рынок, </a:t>
            </a:r>
            <a:r>
              <a:rPr lang="ru-RU" b="1" dirty="0"/>
              <a:t>т. е. сеть равноправных отношений, основанных на купле-продаже продукции и услуг, отношениях собственности, равновесии интересов </a:t>
            </a:r>
            <a:r>
              <a:rPr lang="ru-RU" b="1" dirty="0" smtClean="0"/>
              <a:t>продавца </a:t>
            </a:r>
            <a:r>
              <a:rPr lang="ru-RU" b="1" dirty="0"/>
              <a:t>и покупателя.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36" y="1111170"/>
            <a:ext cx="5181600" cy="5412411"/>
          </a:xfrm>
        </p:spPr>
      </p:pic>
    </p:spTree>
    <p:extLst>
      <p:ext uri="{BB962C8B-B14F-4D97-AF65-F5344CB8AC3E}">
        <p14:creationId xmlns:p14="http://schemas.microsoft.com/office/powerpoint/2010/main" val="62633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7747" y="92597"/>
            <a:ext cx="7504253" cy="6470249"/>
          </a:xfrm>
        </p:spPr>
        <p:txBody>
          <a:bodyPr>
            <a:noAutofit/>
          </a:bodyPr>
          <a:lstStyle/>
          <a:p>
            <a:r>
              <a:rPr lang="ru-RU" sz="2400" b="1" dirty="0"/>
              <a:t>При переходе к рынку происходит </a:t>
            </a:r>
            <a:r>
              <a:rPr lang="ru-RU" sz="2400" b="1" dirty="0" smtClean="0"/>
              <a:t>отход </a:t>
            </a:r>
            <a:r>
              <a:rPr lang="ru-RU" sz="2400" b="1" dirty="0"/>
              <a:t>от </a:t>
            </a:r>
            <a:r>
              <a:rPr lang="ru-RU" sz="2400" b="1" dirty="0" smtClean="0"/>
              <a:t>жесткой </a:t>
            </a:r>
            <a:r>
              <a:rPr lang="ru-RU" sz="2400" b="1" dirty="0"/>
              <a:t>системы административного воздействия </a:t>
            </a:r>
            <a:r>
              <a:rPr lang="ru-RU" sz="2400" b="1" dirty="0" smtClean="0"/>
              <a:t> к </a:t>
            </a:r>
            <a:r>
              <a:rPr lang="ru-RU" sz="2400" b="1" dirty="0"/>
              <a:t>рыночным </a:t>
            </a:r>
            <a:r>
              <a:rPr lang="ru-RU" sz="2400" b="1" dirty="0" smtClean="0"/>
              <a:t>взаимоотношениям. </a:t>
            </a:r>
          </a:p>
          <a:p>
            <a:r>
              <a:rPr lang="ru-RU" sz="2400" b="1" dirty="0" smtClean="0"/>
              <a:t>Сегодня </a:t>
            </a:r>
            <a:r>
              <a:rPr lang="ru-RU" sz="2400" b="1" dirty="0"/>
              <a:t>происходят основные изменения ценностей в организации. </a:t>
            </a:r>
            <a:endParaRPr lang="ru-RU" sz="2400" b="1" dirty="0" smtClean="0"/>
          </a:p>
          <a:p>
            <a:r>
              <a:rPr lang="ru-RU" sz="2400" b="1" dirty="0" smtClean="0"/>
              <a:t>Главное </a:t>
            </a:r>
            <a:r>
              <a:rPr lang="ru-RU" sz="2400" b="1" dirty="0"/>
              <a:t>внутри организации — </a:t>
            </a:r>
            <a:r>
              <a:rPr lang="ru-RU" sz="2400" b="1" u="sng" dirty="0"/>
              <a:t>работники, </a:t>
            </a:r>
            <a:r>
              <a:rPr lang="ru-RU" sz="2400" b="1" dirty="0"/>
              <a:t>а за ее пределами — </a:t>
            </a:r>
            <a:r>
              <a:rPr lang="ru-RU" sz="2400" b="1" u="sng" dirty="0"/>
              <a:t>потребители продукции. </a:t>
            </a:r>
            <a:endParaRPr lang="ru-RU" sz="2400" b="1" u="sng" dirty="0" smtClean="0"/>
          </a:p>
          <a:p>
            <a:r>
              <a:rPr lang="ru-RU" sz="2400" b="1" dirty="0" smtClean="0"/>
              <a:t>Необходимо </a:t>
            </a:r>
            <a:r>
              <a:rPr lang="ru-RU" sz="2400" b="1" dirty="0"/>
              <a:t>повернуть сознание работника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– к потребителю, а не к начальнику; </a:t>
            </a:r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/>
              <a:t>к прибыли, а не к расточительству; </a:t>
            </a:r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/>
              <a:t>к инициатору, а не к бездумному исполнителю. </a:t>
            </a:r>
            <a:endParaRPr lang="ru-RU" sz="2400" b="1" dirty="0" smtClean="0"/>
          </a:p>
          <a:p>
            <a:r>
              <a:rPr lang="ru-RU" sz="2400" b="1" dirty="0" smtClean="0"/>
              <a:t>Не </a:t>
            </a:r>
            <a:r>
              <a:rPr lang="ru-RU" sz="2400" b="1" dirty="0"/>
              <a:t>забывая о нравственности, важно перейти к социальным нормам, </a:t>
            </a:r>
            <a:r>
              <a:rPr lang="ru-RU" sz="2400" b="1" dirty="0" smtClean="0"/>
              <a:t>базирующимся </a:t>
            </a:r>
            <a:r>
              <a:rPr lang="ru-RU" sz="2400" b="1" dirty="0"/>
              <a:t>на здравом экономическом смысле. </a:t>
            </a:r>
            <a:endParaRPr lang="ru-RU" sz="2400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0"/>
            <a:ext cx="4436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6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3435</Words>
  <Application>Microsoft Office PowerPoint</Application>
  <PresentationFormat>Широкоэкранный</PresentationFormat>
  <Paragraphs>202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Helvetica Neue</vt:lpstr>
      <vt:lpstr>Times New Roman</vt:lpstr>
      <vt:lpstr>Тема Office</vt:lpstr>
      <vt:lpstr>Развитие психологии управления в ХХI веке: основные особенности и тенденции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менеджмента в Японии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Психологические закономерности управленческой деятельности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психологии управления в ХХI веке: основные особенности и тенденции</dc:title>
  <dc:creator>Ольга Хабижановна</dc:creator>
  <cp:lastModifiedBy>MASTER</cp:lastModifiedBy>
  <cp:revision>72</cp:revision>
  <dcterms:created xsi:type="dcterms:W3CDTF">2020-12-22T12:13:11Z</dcterms:created>
  <dcterms:modified xsi:type="dcterms:W3CDTF">2022-02-10T17:22:11Z</dcterms:modified>
</cp:coreProperties>
</file>